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7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0F6D2-FFA7-49D1-B381-AD8AADADFA06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59E3C-C3FD-4785-A092-8F60D5AA7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414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2D2BFA-D928-4CB2-9407-BF3A8A556D16}" type="datetimeFigureOut">
              <a:rPr lang="en-GB" smtClean="0"/>
              <a:t>15/07/2016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18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2D2BFA-D928-4CB2-9407-BF3A8A556D16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86840"/>
            <a:ext cx="2885711" cy="33463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2A4BD-9A30-4311-942D-4DDEA60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98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2D2BFA-D928-4CB2-9407-BF3A8A556D16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86840"/>
            <a:ext cx="2885711" cy="33463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2A4BD-9A30-4311-942D-4DDEA60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41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2D2BFA-D928-4CB2-9407-BF3A8A556D16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86840"/>
            <a:ext cx="2885711" cy="33463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2A4BD-9A30-4311-942D-4DDEA60A5096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2" y="44624"/>
            <a:ext cx="1275043" cy="1656184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1502552" y="1498232"/>
            <a:ext cx="7389928" cy="6724"/>
          </a:xfrm>
          <a:prstGeom prst="line">
            <a:avLst/>
          </a:prstGeom>
          <a:ln w="25400">
            <a:solidFill>
              <a:srgbClr val="7D7E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70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2D2BFA-D928-4CB2-9407-BF3A8A556D16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86840"/>
            <a:ext cx="2885711" cy="33463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2A4BD-9A30-4311-942D-4DDEA60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41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2D2BFA-D928-4CB2-9407-BF3A8A556D16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86840"/>
            <a:ext cx="2885711" cy="33463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2A4BD-9A30-4311-942D-4DDEA60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94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2D2BFA-D928-4CB2-9407-BF3A8A556D16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86840"/>
            <a:ext cx="2885711" cy="33463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2A4BD-9A30-4311-942D-4DDEA60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50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2D2BFA-D928-4CB2-9407-BF3A8A556D16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86840"/>
            <a:ext cx="2885711" cy="33463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2A4BD-9A30-4311-942D-4DDEA60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68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2D2BFA-D928-4CB2-9407-BF3A8A556D16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86840"/>
            <a:ext cx="2885711" cy="33463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2A4BD-9A30-4311-942D-4DDEA60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24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2D2BFA-D928-4CB2-9407-BF3A8A556D16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86840"/>
            <a:ext cx="2885711" cy="33463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2A4BD-9A30-4311-942D-4DDEA60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80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2D2BFA-D928-4CB2-9407-BF3A8A556D16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86840"/>
            <a:ext cx="2885711" cy="33463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2A4BD-9A30-4311-942D-4DDEA60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15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034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79512" y="5733256"/>
            <a:ext cx="8712968" cy="0"/>
          </a:xfrm>
          <a:prstGeom prst="line">
            <a:avLst/>
          </a:prstGeom>
          <a:ln w="25400">
            <a:solidFill>
              <a:srgbClr val="7D7E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:\System\OutlookTemp\decc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803056"/>
            <a:ext cx="1512168" cy="1001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5815278"/>
            <a:ext cx="1440160" cy="962519"/>
          </a:xfrm>
          <a:prstGeom prst="rect">
            <a:avLst/>
          </a:prstGeom>
        </p:spPr>
      </p:pic>
      <p:pic>
        <p:nvPicPr>
          <p:cNvPr id="10" name="Picture 3" descr="H:\System\OutlookTemp\bre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93" y="6003349"/>
            <a:ext cx="1219613" cy="76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8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815" y="368247"/>
            <a:ext cx="2494371" cy="324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71700" y="335699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7D7E7E"/>
                </a:solidFill>
                <a:latin typeface="+mj-lt"/>
              </a:rPr>
              <a:t>Welcome  and introduction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27884" y="458112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7D7E7E"/>
                </a:solidFill>
                <a:latin typeface="+mj-lt"/>
              </a:rPr>
              <a:t>Gearoid Lane</a:t>
            </a:r>
          </a:p>
          <a:p>
            <a:pPr algn="ctr"/>
            <a:r>
              <a:rPr lang="en-GB" b="1" dirty="0" err="1">
                <a:solidFill>
                  <a:srgbClr val="7D7E7E"/>
                </a:solidFill>
                <a:latin typeface="+mj-lt"/>
              </a:rPr>
              <a:t>AgilityEco</a:t>
            </a:r>
            <a:endParaRPr lang="en-GB" b="1" dirty="0">
              <a:solidFill>
                <a:srgbClr val="7D7E7E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1417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The future for </a:t>
            </a:r>
            <a:r>
              <a:rPr lang="en-GB" sz="3600" dirty="0" err="1"/>
              <a:t>urbaneer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7"/>
            <a:ext cx="8229600" cy="3934247"/>
          </a:xfrm>
        </p:spPr>
        <p:txBody>
          <a:bodyPr>
            <a:normAutofit/>
          </a:bodyPr>
          <a:lstStyle/>
          <a:p>
            <a:r>
              <a:rPr lang="en-GB" sz="2800" dirty="0"/>
              <a:t>Finalising project deliverables and in particular automation of insight generation</a:t>
            </a:r>
          </a:p>
          <a:p>
            <a:r>
              <a:rPr lang="en-GB" sz="2800" dirty="0"/>
              <a:t>Further technology trials underway to get the right technical solution</a:t>
            </a:r>
          </a:p>
          <a:p>
            <a:r>
              <a:rPr lang="en-GB" sz="2800" dirty="0"/>
              <a:t>Seeking further funding for getting to market and new application development</a:t>
            </a:r>
          </a:p>
          <a:p>
            <a:r>
              <a:rPr lang="en-GB" sz="2800" dirty="0"/>
              <a:t>Seeking interested S.H. partners for trials</a:t>
            </a:r>
          </a:p>
        </p:txBody>
      </p:sp>
    </p:spTree>
    <p:extLst>
      <p:ext uri="{BB962C8B-B14F-4D97-AF65-F5344CB8AC3E}">
        <p14:creationId xmlns:p14="http://schemas.microsoft.com/office/powerpoint/2010/main" val="2783804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40466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>
                <a:latin typeface="+mj-lt"/>
              </a:rPr>
              <a:t>So what was </a:t>
            </a:r>
            <a:r>
              <a:rPr lang="en-GB" sz="3600" dirty="0" err="1">
                <a:latin typeface="+mj-lt"/>
              </a:rPr>
              <a:t>urbaneer</a:t>
            </a:r>
            <a:r>
              <a:rPr lang="en-GB" sz="3600" dirty="0">
                <a:latin typeface="+mj-lt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884888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7D7E7E"/>
                </a:solidFill>
                <a:latin typeface="+mj-lt"/>
              </a:rPr>
              <a:t>A two-year R&amp;D project</a:t>
            </a:r>
          </a:p>
          <a:p>
            <a:pPr algn="ctr"/>
            <a:r>
              <a:rPr lang="en-GB" sz="2400" b="1" dirty="0">
                <a:solidFill>
                  <a:srgbClr val="7D7E7E"/>
                </a:solidFill>
                <a:latin typeface="+mj-lt"/>
              </a:rPr>
              <a:t>part-funded by DECC</a:t>
            </a:r>
          </a:p>
          <a:p>
            <a:pPr algn="ctr"/>
            <a:r>
              <a:rPr lang="en-GB" sz="2400" b="1" dirty="0">
                <a:solidFill>
                  <a:srgbClr val="7D7E7E"/>
                </a:solidFill>
                <a:latin typeface="+mj-lt"/>
              </a:rPr>
              <a:t>under the Energy Entrepreneurs Fund.</a:t>
            </a:r>
          </a:p>
          <a:p>
            <a:pPr algn="ctr"/>
            <a:endParaRPr lang="en-GB" sz="2400" b="1" dirty="0">
              <a:solidFill>
                <a:srgbClr val="7D7E7E"/>
              </a:solidFill>
              <a:latin typeface="+mj-lt"/>
            </a:endParaRPr>
          </a:p>
          <a:p>
            <a:pPr algn="ctr"/>
            <a:r>
              <a:rPr lang="en-GB" sz="2400" b="1" dirty="0">
                <a:solidFill>
                  <a:srgbClr val="7D7E7E"/>
                </a:solidFill>
                <a:latin typeface="+mj-lt"/>
              </a:rPr>
              <a:t>A collaboration between AgilityEco and BRE</a:t>
            </a:r>
          </a:p>
          <a:p>
            <a:pPr algn="ctr"/>
            <a:endParaRPr lang="en-GB" sz="2400" b="1" dirty="0">
              <a:solidFill>
                <a:srgbClr val="7D7E7E"/>
              </a:solidFill>
              <a:latin typeface="+mj-lt"/>
            </a:endParaRPr>
          </a:p>
          <a:p>
            <a:pPr algn="ctr"/>
            <a:r>
              <a:rPr lang="en-GB" sz="2400" b="1" dirty="0">
                <a:solidFill>
                  <a:srgbClr val="7D7E7E"/>
                </a:solidFill>
                <a:latin typeface="+mj-lt"/>
              </a:rPr>
              <a:t>Aim: to develop a methodology and toolkit</a:t>
            </a:r>
          </a:p>
          <a:p>
            <a:pPr algn="ctr"/>
            <a:r>
              <a:rPr lang="en-GB" sz="2400" b="1" dirty="0">
                <a:solidFill>
                  <a:srgbClr val="7D7E7E"/>
                </a:solidFill>
                <a:latin typeface="+mj-lt"/>
              </a:rPr>
              <a:t>to apply </a:t>
            </a:r>
            <a:r>
              <a:rPr lang="en-GB" sz="2400" b="1" dirty="0" err="1">
                <a:solidFill>
                  <a:srgbClr val="7D7E7E"/>
                </a:solidFill>
                <a:latin typeface="+mj-lt"/>
              </a:rPr>
              <a:t>IoT</a:t>
            </a:r>
            <a:r>
              <a:rPr lang="en-GB" sz="2400" b="1" dirty="0">
                <a:solidFill>
                  <a:srgbClr val="7D7E7E"/>
                </a:solidFill>
                <a:latin typeface="+mj-lt"/>
              </a:rPr>
              <a:t> technology to optimising retrofit</a:t>
            </a:r>
          </a:p>
          <a:p>
            <a:pPr algn="ctr"/>
            <a:r>
              <a:rPr lang="en-GB" sz="2400" b="1" dirty="0">
                <a:solidFill>
                  <a:srgbClr val="7D7E7E"/>
                </a:solidFill>
                <a:latin typeface="+mj-lt"/>
              </a:rPr>
              <a:t>of complex residential blocks</a:t>
            </a:r>
          </a:p>
        </p:txBody>
      </p:sp>
    </p:spTree>
    <p:extLst>
      <p:ext uri="{BB962C8B-B14F-4D97-AF65-F5344CB8AC3E}">
        <p14:creationId xmlns:p14="http://schemas.microsoft.com/office/powerpoint/2010/main" val="345890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It aimed to solve a problem we</a:t>
            </a:r>
            <a:br>
              <a:rPr lang="en-GB" sz="3600" dirty="0"/>
            </a:br>
            <a:r>
              <a:rPr lang="en-GB" sz="3600" dirty="0"/>
              <a:t>often encounter in client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800" dirty="0"/>
              <a:t>Landlords usually have poor information about internal living conditions in blocks</a:t>
            </a:r>
          </a:p>
          <a:p>
            <a:pPr lvl="1"/>
            <a:r>
              <a:rPr lang="en-GB" sz="1600" dirty="0"/>
              <a:t>Temperatures, humidity, dampness, stuffiness…</a:t>
            </a:r>
          </a:p>
          <a:p>
            <a:r>
              <a:rPr lang="en-GB" sz="1800" dirty="0"/>
              <a:t>Many blocks are now being retrofitted to improve quality of life and save residents money</a:t>
            </a:r>
          </a:p>
          <a:p>
            <a:pPr lvl="1"/>
            <a:r>
              <a:rPr lang="en-GB" sz="1600" dirty="0"/>
              <a:t>Insulation, glazing, heating, renewables…</a:t>
            </a:r>
          </a:p>
          <a:p>
            <a:r>
              <a:rPr lang="en-GB" sz="1800" dirty="0"/>
              <a:t>But in absence of data, retrofit can lead to problems:</a:t>
            </a:r>
          </a:p>
          <a:p>
            <a:pPr lvl="1"/>
            <a:r>
              <a:rPr lang="en-GB" sz="1600" dirty="0"/>
              <a:t>Over-design of heating based on SAP/</a:t>
            </a:r>
            <a:r>
              <a:rPr lang="en-GB" sz="1600" dirty="0" err="1"/>
              <a:t>rdSAP</a:t>
            </a:r>
            <a:r>
              <a:rPr lang="en-GB" sz="1600" dirty="0"/>
              <a:t> consumption figures =&gt; wasted money</a:t>
            </a:r>
          </a:p>
          <a:p>
            <a:pPr lvl="1"/>
            <a:r>
              <a:rPr lang="en-GB" sz="1600" dirty="0"/>
              <a:t>Increased air-tightness =&gt; humidity/dampness</a:t>
            </a:r>
          </a:p>
          <a:p>
            <a:pPr lvl="1"/>
            <a:r>
              <a:rPr lang="en-GB" sz="1600" dirty="0"/>
              <a:t>Increased air-tightness =&gt; poor air quality (stuffiness)</a:t>
            </a:r>
          </a:p>
          <a:p>
            <a:pPr lvl="1"/>
            <a:r>
              <a:rPr lang="en-GB" sz="1600" dirty="0"/>
              <a:t>Increased insulation and better heating =&gt; summer (and even winter) over-heating</a:t>
            </a:r>
          </a:p>
          <a:p>
            <a:r>
              <a:rPr lang="en-GB" sz="1800" dirty="0"/>
              <a:t>…which can mean wasted money, sub-optimal design, adverse health impacts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3608" y="5013176"/>
            <a:ext cx="6624736" cy="6218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By collecting such data using </a:t>
            </a:r>
            <a:r>
              <a:rPr lang="en-GB" dirty="0" err="1"/>
              <a:t>IoT</a:t>
            </a:r>
            <a:r>
              <a:rPr lang="en-GB" dirty="0"/>
              <a:t> technology and applying BRE analytics to the data, we aimed to derive insights to improve retrofit</a:t>
            </a:r>
          </a:p>
        </p:txBody>
      </p:sp>
    </p:spTree>
    <p:extLst>
      <p:ext uri="{BB962C8B-B14F-4D97-AF65-F5344CB8AC3E}">
        <p14:creationId xmlns:p14="http://schemas.microsoft.com/office/powerpoint/2010/main" val="1079568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So how does it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2209"/>
            <a:ext cx="8229600" cy="3773015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Sensors fitted in sample of flats in a block</a:t>
            </a:r>
          </a:p>
          <a:p>
            <a:pPr lvl="1"/>
            <a:r>
              <a:rPr lang="en-GB" dirty="0"/>
              <a:t>temperature, CO</a:t>
            </a:r>
            <a:r>
              <a:rPr lang="en-GB" baseline="-25000" dirty="0"/>
              <a:t>2</a:t>
            </a:r>
            <a:r>
              <a:rPr lang="en-GB" dirty="0"/>
              <a:t>, humidity, motion, energy use</a:t>
            </a:r>
          </a:p>
          <a:p>
            <a:r>
              <a:rPr lang="en-GB" dirty="0"/>
              <a:t>Data transmitted via broadband hub to cloud-based server</a:t>
            </a:r>
          </a:p>
          <a:p>
            <a:r>
              <a:rPr lang="en-GB" dirty="0"/>
              <a:t>Data gathered for a period (ideally a whole winter heating season)</a:t>
            </a:r>
          </a:p>
          <a:p>
            <a:r>
              <a:rPr lang="en-GB" dirty="0"/>
              <a:t>BRE analytics applied and report provided to landlord</a:t>
            </a:r>
          </a:p>
          <a:p>
            <a:pPr lvl="1"/>
            <a:r>
              <a:rPr lang="en-GB" dirty="0"/>
              <a:t>Informs the retrofit design</a:t>
            </a:r>
          </a:p>
          <a:p>
            <a:r>
              <a:rPr lang="en-GB" dirty="0"/>
              <a:t>Ideally data then collected for another winter season to help landlord assess the real-world impact of retrofit intervention</a:t>
            </a:r>
          </a:p>
        </p:txBody>
      </p:sp>
    </p:spTree>
    <p:extLst>
      <p:ext uri="{BB962C8B-B14F-4D97-AF65-F5344CB8AC3E}">
        <p14:creationId xmlns:p14="http://schemas.microsoft.com/office/powerpoint/2010/main" val="1499173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We got some interesting findings from both pre- and post-retrofit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Pre-retrofit:</a:t>
            </a:r>
          </a:p>
          <a:p>
            <a:pPr lvl="1"/>
            <a:r>
              <a:rPr lang="en-GB" sz="2000" dirty="0"/>
              <a:t>Evidence of poor unhealthy living conditions in some flats</a:t>
            </a:r>
          </a:p>
          <a:p>
            <a:pPr lvl="1"/>
            <a:r>
              <a:rPr lang="en-GB" sz="2000" dirty="0"/>
              <a:t>Evidence of under-heating due to fuel poverty</a:t>
            </a:r>
          </a:p>
          <a:p>
            <a:pPr lvl="1"/>
            <a:r>
              <a:rPr lang="en-GB" sz="2000" dirty="0"/>
              <a:t>Evidence of ineffective heating equipment in some cases</a:t>
            </a:r>
          </a:p>
          <a:p>
            <a:r>
              <a:rPr lang="en-GB" sz="2400" dirty="0"/>
              <a:t>Post-retrofit:</a:t>
            </a:r>
          </a:p>
          <a:p>
            <a:pPr lvl="1"/>
            <a:r>
              <a:rPr lang="en-GB" sz="2000" dirty="0"/>
              <a:t>Resident savings even after comfort-taking</a:t>
            </a:r>
          </a:p>
          <a:p>
            <a:pPr lvl="1"/>
            <a:r>
              <a:rPr lang="en-GB" sz="2000" dirty="0"/>
              <a:t>Some overheating possibly linked to poor controls</a:t>
            </a:r>
          </a:p>
          <a:p>
            <a:pPr lvl="1"/>
            <a:r>
              <a:rPr lang="en-GB" sz="2000" dirty="0"/>
              <a:t>No decrease in air quality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3608" y="5013176"/>
            <a:ext cx="6624736" cy="6218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More from BRE later…..</a:t>
            </a:r>
          </a:p>
        </p:txBody>
      </p:sp>
    </p:spTree>
    <p:extLst>
      <p:ext uri="{BB962C8B-B14F-4D97-AF65-F5344CB8AC3E}">
        <p14:creationId xmlns:p14="http://schemas.microsoft.com/office/powerpoint/2010/main" val="1913709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We learned a lot of lessons and need to solve</a:t>
            </a:r>
            <a:br>
              <a:rPr lang="en-GB" sz="2800" dirty="0"/>
            </a:br>
            <a:r>
              <a:rPr lang="en-GB" sz="2800" dirty="0"/>
              <a:t>some issues before we have a viable proposition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79"/>
          </a:xfrm>
        </p:spPr>
        <p:txBody>
          <a:bodyPr>
            <a:normAutofit/>
          </a:bodyPr>
          <a:lstStyle/>
          <a:p>
            <a:r>
              <a:rPr lang="en-GB" sz="2800" dirty="0"/>
              <a:t>Equipment reliability</a:t>
            </a:r>
          </a:p>
          <a:p>
            <a:r>
              <a:rPr lang="en-GB" sz="2800" dirty="0"/>
              <a:t>Reliance on broadband</a:t>
            </a:r>
          </a:p>
          <a:p>
            <a:r>
              <a:rPr lang="en-GB" sz="2800" dirty="0"/>
              <a:t>Cost of equipment and service</a:t>
            </a:r>
          </a:p>
          <a:p>
            <a:r>
              <a:rPr lang="en-GB" sz="2800" dirty="0"/>
              <a:t>Need for more automation of insight generation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3608" y="5013176"/>
            <a:ext cx="6624736" cy="6218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More from Nick and Russell later</a:t>
            </a:r>
          </a:p>
        </p:txBody>
      </p:sp>
    </p:spTree>
    <p:extLst>
      <p:ext uri="{BB962C8B-B14F-4D97-AF65-F5344CB8AC3E}">
        <p14:creationId xmlns:p14="http://schemas.microsoft.com/office/powerpoint/2010/main" val="480565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But we are confident these issues can</a:t>
            </a:r>
            <a:br>
              <a:rPr lang="en-GB" sz="3600" dirty="0"/>
            </a:br>
            <a:r>
              <a:rPr lang="en-GB" sz="3600" dirty="0"/>
              <a:t>be solved and are making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3862239"/>
          </a:xfrm>
        </p:spPr>
        <p:txBody>
          <a:bodyPr>
            <a:normAutofit/>
          </a:bodyPr>
          <a:lstStyle/>
          <a:p>
            <a:r>
              <a:rPr lang="en-GB" sz="2800" dirty="0"/>
              <a:t>Dramatic reductions in cost are coming through</a:t>
            </a:r>
          </a:p>
          <a:p>
            <a:r>
              <a:rPr lang="en-GB" sz="2800" dirty="0"/>
              <a:t>Dramatic improvements in reliability are possible – using alternative communications technology</a:t>
            </a:r>
          </a:p>
          <a:p>
            <a:r>
              <a:rPr lang="en-GB" sz="2800" dirty="0"/>
              <a:t>Smart metering will eventually help with energy data – but blocks will be last!</a:t>
            </a:r>
          </a:p>
          <a:p>
            <a:r>
              <a:rPr lang="en-GB" sz="2800" dirty="0"/>
              <a:t>And </a:t>
            </a:r>
            <a:r>
              <a:rPr lang="en-GB" sz="2800" dirty="0" err="1"/>
              <a:t>urbaneer</a:t>
            </a:r>
            <a:r>
              <a:rPr lang="en-GB" sz="2800" dirty="0"/>
              <a:t> has helped us automate and speed up insight generation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64238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Arup/CLT market research support and client</a:t>
            </a:r>
            <a:br>
              <a:rPr lang="en-GB" sz="2800" dirty="0"/>
            </a:br>
            <a:r>
              <a:rPr lang="en-GB" sz="2800" dirty="0"/>
              <a:t>dialogue suggest new applications for </a:t>
            </a:r>
            <a:r>
              <a:rPr lang="en-GB" sz="2800" dirty="0" err="1"/>
              <a:t>urbaneer</a:t>
            </a:r>
            <a:r>
              <a:rPr lang="en-GB" sz="28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3862239"/>
          </a:xfrm>
        </p:spPr>
        <p:txBody>
          <a:bodyPr>
            <a:normAutofit/>
          </a:bodyPr>
          <a:lstStyle/>
          <a:p>
            <a:r>
              <a:rPr lang="en-GB" sz="2800" dirty="0"/>
              <a:t>Duty of care: health, wellbeing &amp; vulnerability</a:t>
            </a:r>
          </a:p>
          <a:p>
            <a:r>
              <a:rPr lang="en-GB" sz="2800" dirty="0"/>
              <a:t>Safety and security</a:t>
            </a:r>
          </a:p>
          <a:p>
            <a:r>
              <a:rPr lang="en-GB" sz="2800" dirty="0"/>
              <a:t>Asset management</a:t>
            </a:r>
          </a:p>
          <a:p>
            <a:r>
              <a:rPr lang="en-GB" sz="2800" dirty="0"/>
              <a:t>Possible role in residential blocks as “intelligent buildings”</a:t>
            </a:r>
          </a:p>
        </p:txBody>
      </p:sp>
    </p:spTree>
    <p:extLst>
      <p:ext uri="{BB962C8B-B14F-4D97-AF65-F5344CB8AC3E}">
        <p14:creationId xmlns:p14="http://schemas.microsoft.com/office/powerpoint/2010/main" val="1146147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Autofit/>
          </a:bodyPr>
          <a:lstStyle/>
          <a:p>
            <a:r>
              <a:rPr lang="en-GB" sz="3600" dirty="0"/>
              <a:t>Local authorities and social housing can be at forefront of </a:t>
            </a:r>
            <a:r>
              <a:rPr lang="en-GB" sz="3600" dirty="0" err="1"/>
              <a:t>IoT</a:t>
            </a:r>
            <a:r>
              <a:rPr lang="en-GB" sz="3600" dirty="0"/>
              <a:t> in housing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Density and volume of housing – cost-effective scaled rollout</a:t>
            </a:r>
          </a:p>
          <a:p>
            <a:r>
              <a:rPr lang="en-GB" sz="2800" dirty="0"/>
              <a:t>Ability to fund or access funding for S.H.</a:t>
            </a:r>
          </a:p>
          <a:p>
            <a:r>
              <a:rPr lang="en-GB" sz="2800" dirty="0"/>
              <a:t>Applications can be unlocked B2B that may be more difficult in B2C</a:t>
            </a:r>
          </a:p>
          <a:p>
            <a:r>
              <a:rPr lang="en-GB" sz="2800" dirty="0"/>
              <a:t>Larger blocks may be valuable energy assets:</a:t>
            </a:r>
          </a:p>
          <a:p>
            <a:pPr lvl="1"/>
            <a:r>
              <a:rPr lang="en-GB" sz="2400" dirty="0"/>
              <a:t>DSR, </a:t>
            </a:r>
            <a:r>
              <a:rPr lang="en-GB" sz="2400" dirty="0" err="1"/>
              <a:t>ToU</a:t>
            </a:r>
            <a:r>
              <a:rPr lang="en-GB" sz="2400" dirty="0"/>
              <a:t>, ancillary service, </a:t>
            </a:r>
            <a:r>
              <a:rPr lang="en-GB" sz="2400" dirty="0" err="1"/>
              <a:t>microgrids</a:t>
            </a:r>
            <a:endParaRPr lang="en-GB" sz="24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08698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535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It aimed to solve a problem we often encounter in client projects</vt:lpstr>
      <vt:lpstr>So how does it work?</vt:lpstr>
      <vt:lpstr>We got some interesting findings from both pre- and post-retrofit analyses</vt:lpstr>
      <vt:lpstr>We learned a lot of lessons and need to solve some issues before we have a viable proposition</vt:lpstr>
      <vt:lpstr>But we are confident these issues can be solved and are making progress</vt:lpstr>
      <vt:lpstr>Arup/CLT market research support and client dialogue suggest new applications for urbaneer </vt:lpstr>
      <vt:lpstr>Local authorities and social housing can be at forefront of IoT in housing</vt:lpstr>
      <vt:lpstr>The future for urbaneer</vt:lpstr>
    </vt:vector>
  </TitlesOfParts>
  <Company>Hosting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 Springham</dc:creator>
  <cp:lastModifiedBy>Joe</cp:lastModifiedBy>
  <cp:revision>32</cp:revision>
  <dcterms:created xsi:type="dcterms:W3CDTF">2016-07-11T11:06:16Z</dcterms:created>
  <dcterms:modified xsi:type="dcterms:W3CDTF">2016-07-15T06:18:49Z</dcterms:modified>
</cp:coreProperties>
</file>