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71" r:id="rId3"/>
    <p:sldId id="259" r:id="rId4"/>
    <p:sldId id="263" r:id="rId5"/>
    <p:sldId id="265" r:id="rId6"/>
    <p:sldId id="267" r:id="rId7"/>
    <p:sldId id="266" r:id="rId8"/>
    <p:sldId id="268" r:id="rId9"/>
    <p:sldId id="269" r:id="rId10"/>
    <p:sldId id="272" r:id="rId11"/>
    <p:sldId id="273" r:id="rId12"/>
    <p:sldId id="274" r:id="rId13"/>
    <p:sldId id="276" r:id="rId14"/>
    <p:sldId id="277" r:id="rId15"/>
    <p:sldId id="275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C1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psonr\AppData\Roaming\Microsoft\Excel\TempSummary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LLEY\BRE\BRE\Building%20Futures\2.%20Proposals%20&amp;%20Projects%20FOR%20PROJECT%20MANAGER%20USE\Urbaneer\James%20Final%20Report\Results\Questionnaire%20Respons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psonr\AppData\Roaming\Microsoft\Excel\TempSummary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psonr\AppData\Roaming\Microsoft\Excel\TempSummary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lley\Bre\BRE\Building%20Futures\2.%20Proposals%20&amp;%20Projects%20FOR%20PROJECT%20MANAGER%20USE\Urbaneer\Data%20Download\Analysis\ElecSummary%20cleaned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lley\Bre\BRE\Building%20Futures\2.%20Proposals%20&amp;%20Projects%20FOR%20PROJECT%20MANAGER%20USE\Urbaneer\Data%20Download\Analysis\ElecSummary%20cleaned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LLEY\BRE\BRE\Building%20Futures\2.%20Proposals%20&amp;%20Projects%20FOR%20PROJECT%20MANAGER%20USE\Urbaneer\Data%20Download\Analysis\Nottingham%20PIR%20Analysis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lley\Bre\BRE\Building%20Futures\2.%20Proposals%20&amp;%20Projects%20FOR%20PROJECT%20MANAGER%20USE\Urbaneer\James%20Final%20Report\Results\Monthly%20Temperature%20Comparis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Block 3 Temperature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104156770166068E-2"/>
          <c:y val="0.17171296296296296"/>
          <c:w val="0.67228471212579233"/>
          <c:h val="0.72088764946048411"/>
        </c:manualLayout>
      </c:layout>
      <c:scatterChart>
        <c:scatterStyle val="lineMarker"/>
        <c:varyColors val="0"/>
        <c:ser>
          <c:idx val="0"/>
          <c:order val="0"/>
          <c:tx>
            <c:v>Measured Internal Temperature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'Totals Portsmouth'!$L$2:$L$11</c:f>
                <c:numCache>
                  <c:formatCode>General</c:formatCode>
                  <c:ptCount val="10"/>
                  <c:pt idx="0">
                    <c:v>1.3633389212515097</c:v>
                  </c:pt>
                  <c:pt idx="1">
                    <c:v>1.7081534231183773</c:v>
                  </c:pt>
                  <c:pt idx="2">
                    <c:v>1.7412023985768963</c:v>
                  </c:pt>
                  <c:pt idx="3">
                    <c:v>1.5823216539034932</c:v>
                  </c:pt>
                  <c:pt idx="4">
                    <c:v>1.0231547068194451</c:v>
                  </c:pt>
                  <c:pt idx="5">
                    <c:v>0.93019632683224951</c:v>
                  </c:pt>
                  <c:pt idx="6">
                    <c:v>0.87712027138662263</c:v>
                  </c:pt>
                  <c:pt idx="7">
                    <c:v>0.62903744675480544</c:v>
                  </c:pt>
                  <c:pt idx="8">
                    <c:v>0.73044559592957314</c:v>
                  </c:pt>
                  <c:pt idx="9">
                    <c:v>0.35817877384712399</c:v>
                  </c:pt>
                </c:numCache>
              </c:numRef>
            </c:plus>
            <c:minus>
              <c:numRef>
                <c:f>'Totals Portsmouth'!$L$2:$L$11</c:f>
                <c:numCache>
                  <c:formatCode>General</c:formatCode>
                  <c:ptCount val="10"/>
                  <c:pt idx="0">
                    <c:v>1.3633389212515097</c:v>
                  </c:pt>
                  <c:pt idx="1">
                    <c:v>1.7081534231183773</c:v>
                  </c:pt>
                  <c:pt idx="2">
                    <c:v>1.7412023985768963</c:v>
                  </c:pt>
                  <c:pt idx="3">
                    <c:v>1.5823216539034932</c:v>
                  </c:pt>
                  <c:pt idx="4">
                    <c:v>1.0231547068194451</c:v>
                  </c:pt>
                  <c:pt idx="5">
                    <c:v>0.93019632683224951</c:v>
                  </c:pt>
                  <c:pt idx="6">
                    <c:v>0.87712027138662263</c:v>
                  </c:pt>
                  <c:pt idx="7">
                    <c:v>0.62903744675480544</c:v>
                  </c:pt>
                  <c:pt idx="8">
                    <c:v>0.73044559592957314</c:v>
                  </c:pt>
                  <c:pt idx="9">
                    <c:v>0.35817877384712399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'Totals Portsmouth'!$A$2:$A$11</c:f>
              <c:numCache>
                <c:formatCode>mmm\-yy</c:formatCode>
                <c:ptCount val="10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42095</c:v>
                </c:pt>
                <c:pt idx="5">
                  <c:v>42125</c:v>
                </c:pt>
                <c:pt idx="6">
                  <c:v>42156</c:v>
                </c:pt>
                <c:pt idx="7">
                  <c:v>42186</c:v>
                </c:pt>
                <c:pt idx="8">
                  <c:v>42217</c:v>
                </c:pt>
                <c:pt idx="9">
                  <c:v>42248</c:v>
                </c:pt>
              </c:numCache>
            </c:numRef>
          </c:xVal>
          <c:yVal>
            <c:numRef>
              <c:f>'Totals Portsmouth'!$N$2:$N$11</c:f>
              <c:numCache>
                <c:formatCode>General</c:formatCode>
                <c:ptCount val="10"/>
                <c:pt idx="0">
                  <c:v>18.720768704694237</c:v>
                </c:pt>
                <c:pt idx="1">
                  <c:v>18.353530778451457</c:v>
                </c:pt>
                <c:pt idx="2">
                  <c:v>17.509050095072499</c:v>
                </c:pt>
                <c:pt idx="3">
                  <c:v>18.13836040090569</c:v>
                </c:pt>
                <c:pt idx="4">
                  <c:v>18.862481192994103</c:v>
                </c:pt>
                <c:pt idx="5">
                  <c:v>19.422235513664791</c:v>
                </c:pt>
                <c:pt idx="6">
                  <c:v>21.245818654170712</c:v>
                </c:pt>
                <c:pt idx="7">
                  <c:v>22.043363393915676</c:v>
                </c:pt>
                <c:pt idx="8">
                  <c:v>21.802406779443746</c:v>
                </c:pt>
                <c:pt idx="9">
                  <c:v>19.295105175198028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4CE-4E60-B1FC-08C190C6445F}"/>
            </c:ext>
          </c:extLst>
        </c:ser>
        <c:ser>
          <c:idx val="1"/>
          <c:order val="1"/>
          <c:tx>
            <c:v>RdSAP assumed temperature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'Totals Portsmouth'!$A$2:$A$13</c:f>
              <c:numCache>
                <c:formatCode>mmm\-yy</c:formatCode>
                <c:ptCount val="12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42095</c:v>
                </c:pt>
                <c:pt idx="5">
                  <c:v>42125</c:v>
                </c:pt>
                <c:pt idx="6">
                  <c:v>42156</c:v>
                </c:pt>
                <c:pt idx="7">
                  <c:v>42186</c:v>
                </c:pt>
                <c:pt idx="8">
                  <c:v>42217</c:v>
                </c:pt>
                <c:pt idx="9">
                  <c:v>42248</c:v>
                </c:pt>
              </c:numCache>
            </c:numRef>
          </c:xVal>
          <c:yVal>
            <c:numRef>
              <c:f>'Totals Portsmouth'!$P$2:$P$13</c:f>
              <c:numCache>
                <c:formatCode>0.0</c:formatCode>
                <c:ptCount val="12"/>
                <c:pt idx="0">
                  <c:v>19.39</c:v>
                </c:pt>
                <c:pt idx="1">
                  <c:v>19.39</c:v>
                </c:pt>
                <c:pt idx="2">
                  <c:v>19.420000000000002</c:v>
                </c:pt>
                <c:pt idx="3">
                  <c:v>19.43</c:v>
                </c:pt>
                <c:pt idx="4">
                  <c:v>19.440000000000001</c:v>
                </c:pt>
                <c:pt idx="5">
                  <c:v>19.45</c:v>
                </c:pt>
                <c:pt idx="6">
                  <c:v>19.45</c:v>
                </c:pt>
                <c:pt idx="7">
                  <c:v>19.43</c:v>
                </c:pt>
                <c:pt idx="8">
                  <c:v>19.420000000000002</c:v>
                </c:pt>
                <c:pt idx="9">
                  <c:v>19.399999999999999</c:v>
                </c:pt>
                <c:pt idx="10">
                  <c:v>19.39</c:v>
                </c:pt>
                <c:pt idx="11">
                  <c:v>19.38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CE-4E60-B1FC-08C190C6445F}"/>
            </c:ext>
          </c:extLst>
        </c:ser>
        <c:ser>
          <c:idx val="2"/>
          <c:order val="2"/>
          <c:tx>
            <c:v>External Temperature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'Totals Portsmouth'!$A$2:$A$11</c:f>
              <c:numCache>
                <c:formatCode>mmm\-yy</c:formatCode>
                <c:ptCount val="10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42095</c:v>
                </c:pt>
                <c:pt idx="5">
                  <c:v>42125</c:v>
                </c:pt>
                <c:pt idx="6">
                  <c:v>42156</c:v>
                </c:pt>
                <c:pt idx="7">
                  <c:v>42186</c:v>
                </c:pt>
                <c:pt idx="8">
                  <c:v>42217</c:v>
                </c:pt>
                <c:pt idx="9">
                  <c:v>42248</c:v>
                </c:pt>
              </c:numCache>
            </c:numRef>
          </c:xVal>
          <c:yVal>
            <c:numRef>
              <c:f>'Totals Portsmouth'!$O$2:$O$13</c:f>
              <c:numCache>
                <c:formatCode>General</c:formatCode>
                <c:ptCount val="12"/>
                <c:pt idx="0">
                  <c:v>5.1333333333333337</c:v>
                </c:pt>
                <c:pt idx="1">
                  <c:v>4.838709677419355</c:v>
                </c:pt>
                <c:pt idx="2">
                  <c:v>3.8571428571428572</c:v>
                </c:pt>
                <c:pt idx="3">
                  <c:v>6.5483870967741939</c:v>
                </c:pt>
                <c:pt idx="4">
                  <c:v>8.9</c:v>
                </c:pt>
                <c:pt idx="5">
                  <c:v>11.096774193548388</c:v>
                </c:pt>
                <c:pt idx="6">
                  <c:v>13.8</c:v>
                </c:pt>
                <c:pt idx="7">
                  <c:v>15.129032258064516</c:v>
                </c:pt>
                <c:pt idx="8">
                  <c:v>15.35483870967742</c:v>
                </c:pt>
                <c:pt idx="9">
                  <c:v>12.066666666666666</c:v>
                </c:pt>
                <c:pt idx="10">
                  <c:v>12</c:v>
                </c:pt>
                <c:pt idx="1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4CE-4E60-B1FC-08C190C64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841536"/>
        <c:axId val="101951744"/>
      </c:scatterChart>
      <c:valAx>
        <c:axId val="101841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951744"/>
        <c:crosses val="autoZero"/>
        <c:crossBetween val="midCat"/>
      </c:valAx>
      <c:valAx>
        <c:axId val="10195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415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81234315546019"/>
          <c:y val="0.20775363656045531"/>
          <c:w val="0.23856242832534411"/>
          <c:h val="0.6745236617995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2614931632128"/>
          <c:y val="7.7061664969270707E-2"/>
          <c:w val="0.64220784724855573"/>
          <c:h val="0.83094271750018023"/>
        </c:manualLayout>
      </c:layout>
      <c:lineChart>
        <c:grouping val="standard"/>
        <c:varyColors val="0"/>
        <c:ser>
          <c:idx val="0"/>
          <c:order val="0"/>
          <c:tx>
            <c:strRef>
              <c:f>Montly_Stats!$N$36</c:f>
              <c:strCache>
                <c:ptCount val="1"/>
                <c:pt idx="0">
                  <c:v>Before-retrofit average temperature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Montly_Stats!$P$37:$P$40</c:f>
                <c:numCache>
                  <c:formatCode>General</c:formatCode>
                  <c:ptCount val="4"/>
                  <c:pt idx="0">
                    <c:v>4.0007283333333348</c:v>
                  </c:pt>
                  <c:pt idx="1">
                    <c:v>3.4079666666666633</c:v>
                  </c:pt>
                  <c:pt idx="2">
                    <c:v>4.0797530000000002</c:v>
                  </c:pt>
                  <c:pt idx="3">
                    <c:v>2.1845422222222197</c:v>
                  </c:pt>
                </c:numCache>
              </c:numRef>
            </c:plus>
            <c:minus>
              <c:numRef>
                <c:f>Montly_Stats!$Q$37:$Q$40</c:f>
                <c:numCache>
                  <c:formatCode>General</c:formatCode>
                  <c:ptCount val="4"/>
                  <c:pt idx="0">
                    <c:v>3.8986416666666663</c:v>
                  </c:pt>
                  <c:pt idx="1">
                    <c:v>5.0859933333333345</c:v>
                  </c:pt>
                  <c:pt idx="2">
                    <c:v>5.0221370000000007</c:v>
                  </c:pt>
                  <c:pt idx="3">
                    <c:v>4.2476677777777816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cat>
            <c:strRef>
              <c:f>Montly_Stats!$B$10:$B$13</c:f>
              <c:strCache>
                <c:ptCount val="4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</c:strCache>
            </c:strRef>
          </c:cat>
          <c:val>
            <c:numRef>
              <c:f>Montly_Stats!$N$37:$N$40</c:f>
              <c:numCache>
                <c:formatCode>General</c:formatCode>
                <c:ptCount val="4"/>
                <c:pt idx="0">
                  <c:v>21.490351666666665</c:v>
                </c:pt>
                <c:pt idx="1">
                  <c:v>22.099383333333336</c:v>
                </c:pt>
                <c:pt idx="2">
                  <c:v>22.392077</c:v>
                </c:pt>
                <c:pt idx="3">
                  <c:v>22.670797777777782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14-498A-88F8-4310057EA1FF}"/>
            </c:ext>
          </c:extLst>
        </c:ser>
        <c:ser>
          <c:idx val="1"/>
          <c:order val="1"/>
          <c:tx>
            <c:strRef>
              <c:f>Montly_Stats!$J$9</c:f>
              <c:strCache>
                <c:ptCount val="1"/>
                <c:pt idx="0">
                  <c:v>After-retrofit average temperature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Montly_Stats!$N$44:$N$47</c:f>
                <c:numCache>
                  <c:formatCode>General</c:formatCode>
                  <c:ptCount val="4"/>
                  <c:pt idx="0">
                    <c:v>2.6327740000000013</c:v>
                  </c:pt>
                  <c:pt idx="1">
                    <c:v>4.8772175000000004</c:v>
                  </c:pt>
                  <c:pt idx="2">
                    <c:v>5.6993559999999981</c:v>
                  </c:pt>
                  <c:pt idx="3">
                    <c:v>8.3130620000000022</c:v>
                  </c:pt>
                </c:numCache>
              </c:numRef>
            </c:plus>
            <c:minus>
              <c:numRef>
                <c:f>Montly_Stats!$O$44:$O$47</c:f>
                <c:numCache>
                  <c:formatCode>General</c:formatCode>
                  <c:ptCount val="4"/>
                  <c:pt idx="0">
                    <c:v>1.8295759999999994</c:v>
                  </c:pt>
                  <c:pt idx="1">
                    <c:v>3.5803425000000004</c:v>
                  </c:pt>
                  <c:pt idx="2">
                    <c:v>3.0782740000000004</c:v>
                  </c:pt>
                  <c:pt idx="3">
                    <c:v>2.7915179999999999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cat>
            <c:strRef>
              <c:f>Montly_Stats!$B$10:$B$13</c:f>
              <c:strCache>
                <c:ptCount val="4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</c:strCache>
            </c:strRef>
          </c:cat>
          <c:val>
            <c:numRef>
              <c:f>Montly_Stats!$L$44:$L$47</c:f>
              <c:numCache>
                <c:formatCode>General</c:formatCode>
                <c:ptCount val="4"/>
                <c:pt idx="0">
                  <c:v>22.568055999999999</c:v>
                </c:pt>
                <c:pt idx="1">
                  <c:v>22.2009425</c:v>
                </c:pt>
                <c:pt idx="2">
                  <c:v>21.143574000000001</c:v>
                </c:pt>
                <c:pt idx="3">
                  <c:v>21.747247999999999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14-498A-88F8-4310057EA1FF}"/>
            </c:ext>
          </c:extLst>
        </c:ser>
        <c:ser>
          <c:idx val="2"/>
          <c:order val="2"/>
          <c:tx>
            <c:strRef>
              <c:f>Montly_Stats!$V$2</c:f>
              <c:strCache>
                <c:ptCount val="1"/>
                <c:pt idx="0">
                  <c:v>Before-retrofit external temperature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Montly_Stats!$M$37:$M$40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4.4000000000000004</c:v>
                </c:pt>
                <c:pt idx="2">
                  <c:v>3.6</c:v>
                </c:pt>
                <c:pt idx="3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14-498A-88F8-4310057EA1FF}"/>
            </c:ext>
          </c:extLst>
        </c:ser>
        <c:ser>
          <c:idx val="3"/>
          <c:order val="3"/>
          <c:tx>
            <c:strRef>
              <c:f>Montly_Stats!$K$43</c:f>
              <c:strCache>
                <c:ptCount val="1"/>
                <c:pt idx="0">
                  <c:v>After-retrofit external temperature 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Montly_Stats!$K$44:$K$47</c:f>
              <c:numCache>
                <c:formatCode>General</c:formatCode>
                <c:ptCount val="4"/>
                <c:pt idx="0">
                  <c:v>10.8</c:v>
                </c:pt>
                <c:pt idx="1">
                  <c:v>6</c:v>
                </c:pt>
                <c:pt idx="2">
                  <c:v>6</c:v>
                </c:pt>
                <c:pt idx="3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14-498A-88F8-4310057EA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040384"/>
        <c:axId val="113251072"/>
      </c:lineChart>
      <c:catAx>
        <c:axId val="113040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51072"/>
        <c:crosses val="autoZero"/>
        <c:auto val="1"/>
        <c:lblAlgn val="ctr"/>
        <c:lblOffset val="100"/>
        <c:noMultiLvlLbl val="0"/>
      </c:catAx>
      <c:valAx>
        <c:axId val="11325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Monthly</a:t>
                </a:r>
                <a:r>
                  <a:rPr lang="en-GB" baseline="0"/>
                  <a:t> </a:t>
                </a:r>
                <a:r>
                  <a:rPr lang="en-GB" baseline="0" dirty="0"/>
                  <a:t>average </a:t>
                </a:r>
                <a:r>
                  <a:rPr lang="en-GB" baseline="0" dirty="0" err="1"/>
                  <a:t>temperaute</a:t>
                </a:r>
                <a:r>
                  <a:rPr lang="en-GB" baseline="0" dirty="0"/>
                  <a:t> [</a:t>
                </a:r>
                <a:r>
                  <a:rPr lang="en-GB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°C</a:t>
                </a:r>
                <a:r>
                  <a:rPr lang="en-GB" baseline="0" dirty="0"/>
                  <a:t>]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40384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89407744395389"/>
          <c:y val="0.19904531963336244"/>
          <c:w val="0.22310588788341756"/>
          <c:h val="0.63820634182926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 sz="1200" dirty="0"/>
          </a:p>
          <a:p>
            <a:pPr>
              <a:defRPr sz="1200"/>
            </a:pPr>
            <a:r>
              <a:rPr lang="en-GB" sz="1200" dirty="0"/>
              <a:t>Pre-retrofit</a:t>
            </a:r>
          </a:p>
          <a:p>
            <a:pPr>
              <a:defRPr sz="1200"/>
            </a:pPr>
            <a:r>
              <a:rPr lang="en-GB" sz="1200" dirty="0"/>
              <a:t>Would </a:t>
            </a:r>
            <a:r>
              <a:rPr lang="en-GB" sz="1200"/>
              <a:t>you generally </a:t>
            </a:r>
            <a:r>
              <a:rPr lang="en-GB" sz="1200" dirty="0"/>
              <a:t>describe the </a:t>
            </a:r>
            <a:r>
              <a:rPr lang="en-GB" sz="1200"/>
              <a:t>temperature in </a:t>
            </a:r>
            <a:r>
              <a:rPr lang="en-GB" sz="1200" dirty="0"/>
              <a:t>your home as…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Enfield!$A$18</c:f>
              <c:strCache>
                <c:ptCount val="1"/>
                <c:pt idx="0">
                  <c:v>B1. Would you generally describe the temperature in your home as…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Nottingham!$A$19:$A$23</c:f>
              <c:strCache>
                <c:ptCount val="5"/>
                <c:pt idx="0">
                  <c:v>Uncomfortably cold</c:v>
                </c:pt>
                <c:pt idx="1">
                  <c:v>Comfortably cool</c:v>
                </c:pt>
                <c:pt idx="2">
                  <c:v>Comfortable</c:v>
                </c:pt>
                <c:pt idx="3">
                  <c:v>Comfortably warm</c:v>
                </c:pt>
                <c:pt idx="4">
                  <c:v>Uncomfortably warm</c:v>
                </c:pt>
              </c:strCache>
            </c:strRef>
          </c:cat>
          <c:val>
            <c:numRef>
              <c:f>Enfield!$L$19:$L$23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7-4536-8801-59F6EA87F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429120"/>
        <c:axId val="113709440"/>
      </c:barChart>
      <c:catAx>
        <c:axId val="1134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09440"/>
        <c:crosses val="autoZero"/>
        <c:auto val="1"/>
        <c:lblAlgn val="ctr"/>
        <c:lblOffset val="100"/>
        <c:noMultiLvlLbl val="0"/>
      </c:catAx>
      <c:valAx>
        <c:axId val="11370944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</a:t>
                </a:r>
                <a:r>
                  <a:rPr lang="en-GB" dirty="0"/>
                  <a:t>.</a:t>
                </a:r>
                <a:r>
                  <a:rPr lang="en-GB" baseline="0" dirty="0"/>
                  <a:t> </a:t>
                </a:r>
                <a:r>
                  <a:rPr lang="en-GB" baseline="0"/>
                  <a:t>of responses 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291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Pre-retrofit</a:t>
            </a:r>
          </a:p>
          <a:p>
            <a:pPr>
              <a:defRPr sz="1200"/>
            </a:pPr>
            <a:r>
              <a:rPr lang="en-GB" sz="1200" dirty="0"/>
              <a:t>Would </a:t>
            </a:r>
            <a:r>
              <a:rPr lang="en-GB" sz="1200"/>
              <a:t>you generally </a:t>
            </a:r>
            <a:r>
              <a:rPr lang="en-GB" sz="1200" dirty="0"/>
              <a:t>describe the </a:t>
            </a:r>
            <a:r>
              <a:rPr lang="en-GB" sz="1200"/>
              <a:t>temperature in </a:t>
            </a:r>
            <a:r>
              <a:rPr lang="en-GB" sz="1200" dirty="0"/>
              <a:t>your home as...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Enfield!$A$24</c:f>
              <c:strCache>
                <c:ptCount val="1"/>
                <c:pt idx="0">
                  <c:v>Would you generally describe the temperature in your home as: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Enfield!$A$26:$A$30</c:f>
              <c:strCache>
                <c:ptCount val="5"/>
                <c:pt idx="0">
                  <c:v>Uncomfortably cold</c:v>
                </c:pt>
                <c:pt idx="1">
                  <c:v>Comfortably cool </c:v>
                </c:pt>
                <c:pt idx="2">
                  <c:v>Comfortable</c:v>
                </c:pt>
                <c:pt idx="3">
                  <c:v>Comfortably warm </c:v>
                </c:pt>
                <c:pt idx="4">
                  <c:v>Uncomfortably hot </c:v>
                </c:pt>
              </c:strCache>
            </c:strRef>
          </c:cat>
          <c:val>
            <c:numRef>
              <c:f>Enfield!$K$26:$K$30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5-4CE7-9D3F-4F10D9875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839360"/>
        <c:axId val="115840896"/>
      </c:barChart>
      <c:catAx>
        <c:axId val="11583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40896"/>
        <c:crosses val="autoZero"/>
        <c:auto val="1"/>
        <c:lblAlgn val="ctr"/>
        <c:lblOffset val="100"/>
        <c:noMultiLvlLbl val="0"/>
      </c:catAx>
      <c:valAx>
        <c:axId val="11584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</a:t>
                </a:r>
                <a:r>
                  <a:rPr lang="en-GB" dirty="0"/>
                  <a:t>. </a:t>
                </a:r>
                <a:r>
                  <a:rPr lang="en-GB"/>
                  <a:t>of responses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393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dirty="0"/>
              <a:t>Block</a:t>
            </a:r>
            <a:r>
              <a:rPr lang="en-GB" sz="1000" baseline="0" dirty="0"/>
              <a:t> 1 Pre-retrofit</a:t>
            </a:r>
            <a:endParaRPr lang="en-GB" sz="1000" dirty="0"/>
          </a:p>
          <a:p>
            <a:pPr>
              <a:defRPr sz="1000"/>
            </a:pPr>
            <a:r>
              <a:rPr lang="en-GB" sz="1000" dirty="0"/>
              <a:t>Have you noticed any mould on the walls/ceiling?</a:t>
            </a:r>
          </a:p>
        </c:rich>
      </c:tx>
      <c:layout>
        <c:manualLayout>
          <c:xMode val="edge"/>
          <c:yMode val="edge"/>
          <c:x val="0.139031990728003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Nottingham!$A$79</c:f>
              <c:strCache>
                <c:ptCount val="1"/>
                <c:pt idx="0">
                  <c:v>c6. Have you noticed any mould on the walls/ceiling?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Nottingham!$A$80:$A$82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Don’t know</c:v>
                </c:pt>
              </c:strCache>
            </c:strRef>
          </c:cat>
          <c:val>
            <c:numRef>
              <c:f>Nottingham!$L$80:$L$82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D-4D79-B400-E2DEFD9B3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132928"/>
        <c:axId val="97134464"/>
      </c:barChart>
      <c:catAx>
        <c:axId val="9713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34464"/>
        <c:crosses val="autoZero"/>
        <c:auto val="1"/>
        <c:lblAlgn val="ctr"/>
        <c:lblOffset val="100"/>
        <c:noMultiLvlLbl val="0"/>
      </c:catAx>
      <c:valAx>
        <c:axId val="97134464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329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Block 2</a:t>
            </a:r>
            <a:r>
              <a:rPr lang="en-US" sz="1000" baseline="0" dirty="0"/>
              <a:t> before-retrofit</a:t>
            </a:r>
            <a:endParaRPr lang="en-US" sz="1000" dirty="0"/>
          </a:p>
          <a:p>
            <a:pPr algn="ctr">
              <a:defRPr sz="1000"/>
            </a:pPr>
            <a:r>
              <a:rPr lang="en-US" sz="1000" dirty="0"/>
              <a:t>Have you noticed any </a:t>
            </a:r>
            <a:r>
              <a:rPr lang="en-US" sz="1000" dirty="0" err="1"/>
              <a:t>mould</a:t>
            </a:r>
            <a:r>
              <a:rPr lang="en-US" sz="1000" dirty="0"/>
              <a:t> on the walls/ceilings?</a:t>
            </a:r>
          </a:p>
        </c:rich>
      </c:tx>
      <c:layout>
        <c:manualLayout>
          <c:xMode val="edge"/>
          <c:yMode val="edge"/>
          <c:x val="0.18321638264356294"/>
          <c:y val="6.9597559858832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Enfield!$A$79</c:f>
              <c:strCache>
                <c:ptCount val="1"/>
                <c:pt idx="0">
                  <c:v>c6. Have you noticed any mould on the walls/ceiling?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Nottingham!$A$80:$A$82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Don’t know</c:v>
                </c:pt>
              </c:strCache>
            </c:strRef>
          </c:cat>
          <c:val>
            <c:numRef>
              <c:f>Enfield!$L$80:$L$82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4C-421E-A33E-08887297C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093120"/>
        <c:axId val="97094656"/>
      </c:barChart>
      <c:catAx>
        <c:axId val="9709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94656"/>
        <c:crosses val="autoZero"/>
        <c:auto val="1"/>
        <c:lblAlgn val="ctr"/>
        <c:lblOffset val="100"/>
        <c:noMultiLvlLbl val="0"/>
      </c:catAx>
      <c:valAx>
        <c:axId val="9709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931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Block 2 post-retrofit</a:t>
            </a:r>
          </a:p>
          <a:p>
            <a:pPr>
              <a:defRPr sz="1000"/>
            </a:pPr>
            <a:r>
              <a:rPr lang="en-US" sz="1000" dirty="0"/>
              <a:t>Last winter did you notice any </a:t>
            </a:r>
            <a:r>
              <a:rPr lang="en-US" sz="1000" dirty="0" err="1"/>
              <a:t>mould</a:t>
            </a:r>
            <a:r>
              <a:rPr lang="en-US" sz="1000" dirty="0"/>
              <a:t> on the walls</a:t>
            </a:r>
            <a:r>
              <a:rPr lang="en-US" sz="1000" baseline="0" dirty="0"/>
              <a:t> or ceilings?</a:t>
            </a:r>
            <a:endParaRPr lang="en-US" sz="1000" dirty="0"/>
          </a:p>
        </c:rich>
      </c:tx>
      <c:layout>
        <c:manualLayout>
          <c:xMode val="edge"/>
          <c:yMode val="edge"/>
          <c:x val="0.151305551615557"/>
          <c:y val="2.6483787195471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Enfield!$A$43</c:f>
              <c:strCache>
                <c:ptCount val="1"/>
                <c:pt idx="0">
                  <c:v>Last winter did you notice any mould on the walls or ceilings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Enfield!$A$45:$A$47</c:f>
              <c:strCache>
                <c:ptCount val="3"/>
                <c:pt idx="0">
                  <c:v>Yes </c:v>
                </c:pt>
                <c:pt idx="1">
                  <c:v>No </c:v>
                </c:pt>
                <c:pt idx="2">
                  <c:v>Don't know </c:v>
                </c:pt>
              </c:strCache>
            </c:strRef>
          </c:cat>
          <c:val>
            <c:numRef>
              <c:f>Enfield!$K$45:$K$47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B-40E5-B367-4B7DB37EA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331840"/>
        <c:axId val="97341824"/>
      </c:barChart>
      <c:catAx>
        <c:axId val="9733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41824"/>
        <c:crosses val="autoZero"/>
        <c:auto val="1"/>
        <c:lblAlgn val="ctr"/>
        <c:lblOffset val="100"/>
        <c:noMultiLvlLbl val="0"/>
      </c:catAx>
      <c:valAx>
        <c:axId val="9734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318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Block 1 after-retrofit</a:t>
            </a:r>
            <a:r>
              <a:rPr lang="en-US" sz="1100" baseline="0" dirty="0"/>
              <a:t> </a:t>
            </a:r>
            <a:endParaRPr lang="en-US" sz="1100" dirty="0"/>
          </a:p>
          <a:p>
            <a:pPr>
              <a:defRPr sz="1100"/>
            </a:pPr>
            <a:r>
              <a:rPr lang="en-US" sz="1100" dirty="0"/>
              <a:t>Last winter did you notice any </a:t>
            </a:r>
            <a:r>
              <a:rPr lang="en-US" sz="1100" dirty="0" err="1"/>
              <a:t>mould</a:t>
            </a:r>
            <a:r>
              <a:rPr lang="en-US" sz="1100" dirty="0"/>
              <a:t> on the walls or ceilings?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'[Questionnaire Responses.xlsx]Nottingham'!$A$43</c:f>
              <c:strCache>
                <c:ptCount val="1"/>
                <c:pt idx="0">
                  <c:v>Last winter did you notice any mould on the walls or ceilings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'[Questionnaire Responses.xlsx]Nottingham'!$A$45:$A$47</c:f>
              <c:strCache>
                <c:ptCount val="3"/>
                <c:pt idx="0">
                  <c:v>Yes </c:v>
                </c:pt>
                <c:pt idx="1">
                  <c:v>No </c:v>
                </c:pt>
                <c:pt idx="2">
                  <c:v>Don't know </c:v>
                </c:pt>
              </c:strCache>
            </c:strRef>
          </c:cat>
          <c:val>
            <c:numRef>
              <c:f>'[Questionnaire Responses.xlsx]Nottingham'!$N$45:$N$47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91-4BB3-BBEE-89C5119D1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497472"/>
        <c:axId val="97499008"/>
      </c:barChart>
      <c:catAx>
        <c:axId val="9749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499008"/>
        <c:crosses val="autoZero"/>
        <c:auto val="1"/>
        <c:lblAlgn val="ctr"/>
        <c:lblOffset val="100"/>
        <c:noMultiLvlLbl val="0"/>
      </c:catAx>
      <c:valAx>
        <c:axId val="9749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4974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/>
              <a:t>Monthly CO2 Variation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Sheet1!$B$2:$B$17</c:f>
              <c:numCache>
                <c:formatCode>mmm\-yy</c:formatCode>
                <c:ptCount val="16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42064</c:v>
                </c:pt>
                <c:pt idx="5">
                  <c:v>42095</c:v>
                </c:pt>
                <c:pt idx="6">
                  <c:v>42125</c:v>
                </c:pt>
                <c:pt idx="7">
                  <c:v>42156</c:v>
                </c:pt>
                <c:pt idx="8">
                  <c:v>42186</c:v>
                </c:pt>
                <c:pt idx="9">
                  <c:v>42217</c:v>
                </c:pt>
                <c:pt idx="10">
                  <c:v>42248</c:v>
                </c:pt>
                <c:pt idx="11">
                  <c:v>42309</c:v>
                </c:pt>
                <c:pt idx="12">
                  <c:v>42339</c:v>
                </c:pt>
                <c:pt idx="13">
                  <c:v>42370</c:v>
                </c:pt>
                <c:pt idx="14">
                  <c:v>42401</c:v>
                </c:pt>
                <c:pt idx="15">
                  <c:v>42430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539.19828056689096</c:v>
                </c:pt>
                <c:pt idx="1">
                  <c:v>560.789973827675</c:v>
                </c:pt>
                <c:pt idx="2">
                  <c:v>598.51783955906899</c:v>
                </c:pt>
                <c:pt idx="3">
                  <c:v>653.44177822554502</c:v>
                </c:pt>
                <c:pt idx="4">
                  <c:v>653.44177822554502</c:v>
                </c:pt>
                <c:pt idx="5">
                  <c:v>663.89032488629005</c:v>
                </c:pt>
                <c:pt idx="6">
                  <c:v>671.81103376374597</c:v>
                </c:pt>
                <c:pt idx="7">
                  <c:v>709.25473975652596</c:v>
                </c:pt>
                <c:pt idx="8">
                  <c:v>669.42999237565198</c:v>
                </c:pt>
                <c:pt idx="9">
                  <c:v>711.50555114868496</c:v>
                </c:pt>
                <c:pt idx="10">
                  <c:v>646.88665558231105</c:v>
                </c:pt>
                <c:pt idx="11">
                  <c:v>616.223730801339</c:v>
                </c:pt>
                <c:pt idx="12">
                  <c:v>690.54919964796102</c:v>
                </c:pt>
                <c:pt idx="13">
                  <c:v>687.45676498231296</c:v>
                </c:pt>
                <c:pt idx="14">
                  <c:v>665.26521406923405</c:v>
                </c:pt>
                <c:pt idx="15">
                  <c:v>605.35029828634299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FB-43A2-A31E-013A8BE0462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E9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Sheet1!$B$2:$B$17</c:f>
              <c:numCache>
                <c:formatCode>mmm\-yy</c:formatCode>
                <c:ptCount val="16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42064</c:v>
                </c:pt>
                <c:pt idx="5">
                  <c:v>42095</c:v>
                </c:pt>
                <c:pt idx="6">
                  <c:v>42125</c:v>
                </c:pt>
                <c:pt idx="7">
                  <c:v>42156</c:v>
                </c:pt>
                <c:pt idx="8">
                  <c:v>42186</c:v>
                </c:pt>
                <c:pt idx="9">
                  <c:v>42217</c:v>
                </c:pt>
                <c:pt idx="10">
                  <c:v>42248</c:v>
                </c:pt>
                <c:pt idx="11">
                  <c:v>42309</c:v>
                </c:pt>
                <c:pt idx="12">
                  <c:v>42339</c:v>
                </c:pt>
                <c:pt idx="13">
                  <c:v>42370</c:v>
                </c:pt>
                <c:pt idx="14">
                  <c:v>42401</c:v>
                </c:pt>
                <c:pt idx="15">
                  <c:v>42430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870.71449977552697</c:v>
                </c:pt>
                <c:pt idx="7">
                  <c:v>887.37031614734599</c:v>
                </c:pt>
                <c:pt idx="8">
                  <c:v>765.39994694397296</c:v>
                </c:pt>
                <c:pt idx="9">
                  <c:v>717.41731933492599</c:v>
                </c:pt>
                <c:pt idx="10">
                  <c:v>1075.5688136574099</c:v>
                </c:pt>
                <c:pt idx="11">
                  <c:v>1539.8787484335801</c:v>
                </c:pt>
                <c:pt idx="12">
                  <c:v>1418.47064782961</c:v>
                </c:pt>
                <c:pt idx="13">
                  <c:v>1850.0260332170001</c:v>
                </c:pt>
                <c:pt idx="14">
                  <c:v>1674.9138882710799</c:v>
                </c:pt>
                <c:pt idx="15">
                  <c:v>1665.35816683077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FB-43A2-A31E-013A8BE0462B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E8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Sheet1!$B$2:$B$17</c:f>
              <c:numCache>
                <c:formatCode>mmm\-yy</c:formatCode>
                <c:ptCount val="16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42064</c:v>
                </c:pt>
                <c:pt idx="5">
                  <c:v>42095</c:v>
                </c:pt>
                <c:pt idx="6">
                  <c:v>42125</c:v>
                </c:pt>
                <c:pt idx="7">
                  <c:v>42156</c:v>
                </c:pt>
                <c:pt idx="8">
                  <c:v>42186</c:v>
                </c:pt>
                <c:pt idx="9">
                  <c:v>42217</c:v>
                </c:pt>
                <c:pt idx="10">
                  <c:v>42248</c:v>
                </c:pt>
                <c:pt idx="11">
                  <c:v>42309</c:v>
                </c:pt>
                <c:pt idx="12">
                  <c:v>42339</c:v>
                </c:pt>
                <c:pt idx="13">
                  <c:v>42370</c:v>
                </c:pt>
                <c:pt idx="14">
                  <c:v>42401</c:v>
                </c:pt>
                <c:pt idx="15">
                  <c:v>42430</c:v>
                </c:pt>
              </c:numCache>
            </c:num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493.11961971312002</c:v>
                </c:pt>
                <c:pt idx="11">
                  <c:v>502.18723773976001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FB-43A2-A31E-013A8BE0462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E7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Sheet1!$B$2:$B$17</c:f>
              <c:numCache>
                <c:formatCode>mmm\-yy</c:formatCode>
                <c:ptCount val="16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42064</c:v>
                </c:pt>
                <c:pt idx="5">
                  <c:v>42095</c:v>
                </c:pt>
                <c:pt idx="6">
                  <c:v>42125</c:v>
                </c:pt>
                <c:pt idx="7">
                  <c:v>42156</c:v>
                </c:pt>
                <c:pt idx="8">
                  <c:v>42186</c:v>
                </c:pt>
                <c:pt idx="9">
                  <c:v>42217</c:v>
                </c:pt>
                <c:pt idx="10">
                  <c:v>42248</c:v>
                </c:pt>
                <c:pt idx="11">
                  <c:v>42309</c:v>
                </c:pt>
                <c:pt idx="12">
                  <c:v>42339</c:v>
                </c:pt>
                <c:pt idx="13">
                  <c:v>42370</c:v>
                </c:pt>
                <c:pt idx="14">
                  <c:v>42401</c:v>
                </c:pt>
                <c:pt idx="15">
                  <c:v>42430</c:v>
                </c:pt>
              </c:numCache>
            </c:num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469.91921815196798</c:v>
                </c:pt>
                <c:pt idx="11">
                  <c:v>491.35057108517799</c:v>
                </c:pt>
                <c:pt idx="12">
                  <c:v>473.20856674488499</c:v>
                </c:pt>
                <c:pt idx="13">
                  <c:v>530.41967644957106</c:v>
                </c:pt>
                <c:pt idx="14">
                  <c:v>533.880281810822</c:v>
                </c:pt>
                <c:pt idx="15">
                  <c:v>471.77037311292401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FB-43A2-A31E-013A8BE0462B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E5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Sheet1!$B$2:$B$17</c:f>
              <c:numCache>
                <c:formatCode>mmm\-yy</c:formatCode>
                <c:ptCount val="16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42064</c:v>
                </c:pt>
                <c:pt idx="5">
                  <c:v>42095</c:v>
                </c:pt>
                <c:pt idx="6">
                  <c:v>42125</c:v>
                </c:pt>
                <c:pt idx="7">
                  <c:v>42156</c:v>
                </c:pt>
                <c:pt idx="8">
                  <c:v>42186</c:v>
                </c:pt>
                <c:pt idx="9">
                  <c:v>42217</c:v>
                </c:pt>
                <c:pt idx="10">
                  <c:v>42248</c:v>
                </c:pt>
                <c:pt idx="11">
                  <c:v>42309</c:v>
                </c:pt>
                <c:pt idx="12">
                  <c:v>42339</c:v>
                </c:pt>
                <c:pt idx="13">
                  <c:v>42370</c:v>
                </c:pt>
                <c:pt idx="14">
                  <c:v>42401</c:v>
                </c:pt>
                <c:pt idx="15">
                  <c:v>42430</c:v>
                </c:pt>
              </c:numCache>
            </c:numRef>
          </c:cat>
          <c:val>
            <c:numRef>
              <c:f>Sheet1!$G$2:$G$17</c:f>
              <c:numCache>
                <c:formatCode>General</c:formatCode>
                <c:ptCount val="16"/>
                <c:pt idx="0">
                  <c:v>482.44720452136397</c:v>
                </c:pt>
                <c:pt idx="1">
                  <c:v>508.86433474689699</c:v>
                </c:pt>
                <c:pt idx="2">
                  <c:v>533.63667925740106</c:v>
                </c:pt>
                <c:pt idx="3">
                  <c:v>459.08168013608798</c:v>
                </c:pt>
                <c:pt idx="4">
                  <c:v>459.08168013608798</c:v>
                </c:pt>
                <c:pt idx="5">
                  <c:v>480.05007371523197</c:v>
                </c:pt>
                <c:pt idx="6">
                  <c:v>450.72640179943699</c:v>
                </c:pt>
                <c:pt idx="7">
                  <c:v>465.14912321132101</c:v>
                </c:pt>
                <c:pt idx="8">
                  <c:v>483.15693441982899</c:v>
                </c:pt>
                <c:pt idx="9">
                  <c:v>527.07133428463396</c:v>
                </c:pt>
                <c:pt idx="10">
                  <c:v>540.84810507426698</c:v>
                </c:pt>
                <c:pt idx="11">
                  <c:v>582.53149931559994</c:v>
                </c:pt>
                <c:pt idx="12">
                  <c:v>512.28867770985505</c:v>
                </c:pt>
                <c:pt idx="13">
                  <c:v>526.97255498844095</c:v>
                </c:pt>
                <c:pt idx="14">
                  <c:v>540.26771420068997</c:v>
                </c:pt>
                <c:pt idx="15">
                  <c:v>537.99833380283701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FFB-43A2-A31E-013A8BE0462B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E4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Sheet1!$B$2:$B$17</c:f>
              <c:numCache>
                <c:formatCode>mmm\-yy</c:formatCode>
                <c:ptCount val="16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42064</c:v>
                </c:pt>
                <c:pt idx="5">
                  <c:v>42095</c:v>
                </c:pt>
                <c:pt idx="6">
                  <c:v>42125</c:v>
                </c:pt>
                <c:pt idx="7">
                  <c:v>42156</c:v>
                </c:pt>
                <c:pt idx="8">
                  <c:v>42186</c:v>
                </c:pt>
                <c:pt idx="9">
                  <c:v>42217</c:v>
                </c:pt>
                <c:pt idx="10">
                  <c:v>42248</c:v>
                </c:pt>
                <c:pt idx="11">
                  <c:v>42309</c:v>
                </c:pt>
                <c:pt idx="12">
                  <c:v>42339</c:v>
                </c:pt>
                <c:pt idx="13">
                  <c:v>42370</c:v>
                </c:pt>
                <c:pt idx="14">
                  <c:v>42401</c:v>
                </c:pt>
                <c:pt idx="15">
                  <c:v>42430</c:v>
                </c:pt>
              </c:numCache>
            </c:numRef>
          </c:cat>
          <c:val>
            <c:numRef>
              <c:f>Sheet1!$H$2:$H$17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521.55516073606202</c:v>
                </c:pt>
                <c:pt idx="7">
                  <c:v>480.76860950650303</c:v>
                </c:pt>
                <c:pt idx="8">
                  <c:v>518.50392311807695</c:v>
                </c:pt>
                <c:pt idx="9">
                  <c:v>536.88653191464095</c:v>
                </c:pt>
                <c:pt idx="10">
                  <c:v>584.82462051405105</c:v>
                </c:pt>
                <c:pt idx="11">
                  <c:v>718.68761898960395</c:v>
                </c:pt>
                <c:pt idx="12">
                  <c:v>586.29679429060297</c:v>
                </c:pt>
                <c:pt idx="13">
                  <c:v>656.16646151669499</c:v>
                </c:pt>
                <c:pt idx="14">
                  <c:v>701.77257553327297</c:v>
                </c:pt>
                <c:pt idx="15">
                  <c:v>627.13759670028196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FFB-43A2-A31E-013A8BE0462B}"/>
            </c:ext>
          </c:extLst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E3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Sheet1!$B$2:$B$17</c:f>
              <c:numCache>
                <c:formatCode>mmm\-yy</c:formatCode>
                <c:ptCount val="16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42064</c:v>
                </c:pt>
                <c:pt idx="5">
                  <c:v>42095</c:v>
                </c:pt>
                <c:pt idx="6">
                  <c:v>42125</c:v>
                </c:pt>
                <c:pt idx="7">
                  <c:v>42156</c:v>
                </c:pt>
                <c:pt idx="8">
                  <c:v>42186</c:v>
                </c:pt>
                <c:pt idx="9">
                  <c:v>42217</c:v>
                </c:pt>
                <c:pt idx="10">
                  <c:v>42248</c:v>
                </c:pt>
                <c:pt idx="11">
                  <c:v>42309</c:v>
                </c:pt>
                <c:pt idx="12">
                  <c:v>42339</c:v>
                </c:pt>
                <c:pt idx="13">
                  <c:v>42370</c:v>
                </c:pt>
                <c:pt idx="14">
                  <c:v>42401</c:v>
                </c:pt>
                <c:pt idx="15">
                  <c:v>42430</c:v>
                </c:pt>
              </c:numCache>
            </c:numRef>
          </c:cat>
          <c:val>
            <c:numRef>
              <c:f>Sheet1!$I$2:$I$17</c:f>
              <c:numCache>
                <c:formatCode>General</c:formatCode>
                <c:ptCount val="16"/>
                <c:pt idx="0">
                  <c:v>#N/A</c:v>
                </c:pt>
                <c:pt idx="1">
                  <c:v>992.57843693284894</c:v>
                </c:pt>
                <c:pt idx="2">
                  <c:v>1063.5308520886199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FFB-43A2-A31E-013A8BE0462B}"/>
            </c:ext>
          </c:extLst>
        </c:ser>
        <c:ser>
          <c:idx val="7"/>
          <c:order val="7"/>
          <c:tx>
            <c:strRef>
              <c:f>Sheet1!$J$1</c:f>
              <c:strCache>
                <c:ptCount val="1"/>
                <c:pt idx="0">
                  <c:v>E3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Sheet1!$B$2:$B$17</c:f>
              <c:numCache>
                <c:formatCode>mmm\-yy</c:formatCode>
                <c:ptCount val="16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42064</c:v>
                </c:pt>
                <c:pt idx="5">
                  <c:v>42095</c:v>
                </c:pt>
                <c:pt idx="6">
                  <c:v>42125</c:v>
                </c:pt>
                <c:pt idx="7">
                  <c:v>42156</c:v>
                </c:pt>
                <c:pt idx="8">
                  <c:v>42186</c:v>
                </c:pt>
                <c:pt idx="9">
                  <c:v>42217</c:v>
                </c:pt>
                <c:pt idx="10">
                  <c:v>42248</c:v>
                </c:pt>
                <c:pt idx="11">
                  <c:v>42309</c:v>
                </c:pt>
                <c:pt idx="12">
                  <c:v>42339</c:v>
                </c:pt>
                <c:pt idx="13">
                  <c:v>42370</c:v>
                </c:pt>
                <c:pt idx="14">
                  <c:v>42401</c:v>
                </c:pt>
                <c:pt idx="15">
                  <c:v>42430</c:v>
                </c:pt>
              </c:numCache>
            </c:numRef>
          </c:cat>
          <c:val>
            <c:numRef>
              <c:f>Sheet1!$J$2:$J$17</c:f>
              <c:numCache>
                <c:formatCode>General</c:formatCode>
                <c:ptCount val="16"/>
                <c:pt idx="0">
                  <c:v>2196.8316546574802</c:v>
                </c:pt>
                <c:pt idx="1">
                  <c:v>1098.4520736895599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FFB-43A2-A31E-013A8BE0462B}"/>
            </c:ext>
          </c:extLst>
        </c:ser>
        <c:ser>
          <c:idx val="8"/>
          <c:order val="8"/>
          <c:tx>
            <c:strRef>
              <c:f>Sheet1!$K$1</c:f>
              <c:strCache>
                <c:ptCount val="1"/>
                <c:pt idx="0">
                  <c:v>E2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Sheet1!$B$2:$B$17</c:f>
              <c:numCache>
                <c:formatCode>mmm\-yy</c:formatCode>
                <c:ptCount val="16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42064</c:v>
                </c:pt>
                <c:pt idx="5">
                  <c:v>42095</c:v>
                </c:pt>
                <c:pt idx="6">
                  <c:v>42125</c:v>
                </c:pt>
                <c:pt idx="7">
                  <c:v>42156</c:v>
                </c:pt>
                <c:pt idx="8">
                  <c:v>42186</c:v>
                </c:pt>
                <c:pt idx="9">
                  <c:v>42217</c:v>
                </c:pt>
                <c:pt idx="10">
                  <c:v>42248</c:v>
                </c:pt>
                <c:pt idx="11">
                  <c:v>42309</c:v>
                </c:pt>
                <c:pt idx="12">
                  <c:v>42339</c:v>
                </c:pt>
                <c:pt idx="13">
                  <c:v>42370</c:v>
                </c:pt>
                <c:pt idx="14">
                  <c:v>42401</c:v>
                </c:pt>
                <c:pt idx="15">
                  <c:v>42430</c:v>
                </c:pt>
              </c:numCache>
            </c:numRef>
          </c:cat>
          <c:val>
            <c:numRef>
              <c:f>Sheet1!$K$2:$K$17</c:f>
              <c:numCache>
                <c:formatCode>General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618.57002383220504</c:v>
                </c:pt>
                <c:pt idx="11">
                  <c:v>703.39112314448801</c:v>
                </c:pt>
                <c:pt idx="12">
                  <c:v>721.09794118776301</c:v>
                </c:pt>
                <c:pt idx="13">
                  <c:v>649.196083231334</c:v>
                </c:pt>
                <c:pt idx="14">
                  <c:v>#N/A</c:v>
                </c:pt>
                <c:pt idx="15">
                  <c:v>689.64760721801304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FFB-43A2-A31E-013A8BE04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765248"/>
        <c:axId val="97766784"/>
      </c:lineChart>
      <c:dateAx>
        <c:axId val="9776524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66784"/>
        <c:crosses val="autoZero"/>
        <c:auto val="1"/>
        <c:lblOffset val="100"/>
        <c:baseTimeUnit val="days"/>
      </c:dateAx>
      <c:valAx>
        <c:axId val="9776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6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Block 2 Temperature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48381452318461"/>
          <c:y val="0.17171296296296296"/>
          <c:w val="0.59479628893957837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v>Pre Insulation Internal Temperature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Nottingham'!$S$2:$S$5</c:f>
                <c:numCache>
                  <c:formatCode>General</c:formatCode>
                  <c:ptCount val="4"/>
                  <c:pt idx="0">
                    <c:v>3.6637465298623404</c:v>
                  </c:pt>
                  <c:pt idx="1">
                    <c:v>3.4341396732680658</c:v>
                  </c:pt>
                  <c:pt idx="2">
                    <c:v>4.3605698305265017</c:v>
                  </c:pt>
                  <c:pt idx="3">
                    <c:v>3.504418040660608</c:v>
                  </c:pt>
                </c:numCache>
              </c:numRef>
            </c:plus>
            <c:minus>
              <c:numRef>
                <c:f>'Total Nottingham'!$S$2:$S$5</c:f>
                <c:numCache>
                  <c:formatCode>General</c:formatCode>
                  <c:ptCount val="4"/>
                  <c:pt idx="0">
                    <c:v>3.6637465298623404</c:v>
                  </c:pt>
                  <c:pt idx="1">
                    <c:v>3.4341396732680658</c:v>
                  </c:pt>
                  <c:pt idx="2">
                    <c:v>4.3605698305265017</c:v>
                  </c:pt>
                  <c:pt idx="3">
                    <c:v>3.504418040660608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'Total Nottingham'!$A$2:$A$5</c:f>
              <c:numCache>
                <c:formatCode>mmm\-yy</c:formatCode>
                <c:ptCount val="4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</c:numCache>
            </c:numRef>
          </c:xVal>
          <c:yVal>
            <c:numRef>
              <c:f>'Total Nottingham'!$P$2:$P$5</c:f>
              <c:numCache>
                <c:formatCode>General</c:formatCode>
                <c:ptCount val="4"/>
                <c:pt idx="0">
                  <c:v>15.579401260708089</c:v>
                </c:pt>
                <c:pt idx="1">
                  <c:v>15.103099421525735</c:v>
                </c:pt>
                <c:pt idx="2">
                  <c:v>16.230772891014769</c:v>
                </c:pt>
                <c:pt idx="3">
                  <c:v>17.367148278270509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B2-44CC-88EB-88E8448E01F9}"/>
            </c:ext>
          </c:extLst>
        </c:ser>
        <c:ser>
          <c:idx val="1"/>
          <c:order val="1"/>
          <c:tx>
            <c:v>Post Insulation Internal Temperature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 Nottingham'!$S$6:$S$11</c:f>
                <c:numCache>
                  <c:formatCode>General</c:formatCode>
                  <c:ptCount val="6"/>
                  <c:pt idx="0">
                    <c:v>2.3160206897990747</c:v>
                  </c:pt>
                  <c:pt idx="1">
                    <c:v>2.0837631266335039</c:v>
                  </c:pt>
                  <c:pt idx="2">
                    <c:v>0.61780577379450941</c:v>
                  </c:pt>
                  <c:pt idx="3">
                    <c:v>0.64997376388087302</c:v>
                  </c:pt>
                  <c:pt idx="4">
                    <c:v>1.0676938497644923</c:v>
                  </c:pt>
                  <c:pt idx="5">
                    <c:v>1.1132489159844614</c:v>
                  </c:pt>
                </c:numCache>
              </c:numRef>
            </c:plus>
            <c:minus>
              <c:numRef>
                <c:f>'Total Nottingham'!$S$6:$S$11</c:f>
                <c:numCache>
                  <c:formatCode>General</c:formatCode>
                  <c:ptCount val="6"/>
                  <c:pt idx="0">
                    <c:v>2.3160206897990747</c:v>
                  </c:pt>
                  <c:pt idx="1">
                    <c:v>2.0837631266335039</c:v>
                  </c:pt>
                  <c:pt idx="2">
                    <c:v>0.61780577379450941</c:v>
                  </c:pt>
                  <c:pt idx="3">
                    <c:v>0.64997376388087302</c:v>
                  </c:pt>
                  <c:pt idx="4">
                    <c:v>1.0676938497644923</c:v>
                  </c:pt>
                  <c:pt idx="5">
                    <c:v>1.1132489159844614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'Total Nottingham'!$A$6:$A$11</c:f>
              <c:numCache>
                <c:formatCode>mmm\-yy</c:formatCode>
                <c:ptCount val="6"/>
                <c:pt idx="0">
                  <c:v>42095</c:v>
                </c:pt>
                <c:pt idx="1">
                  <c:v>42125</c:v>
                </c:pt>
                <c:pt idx="2">
                  <c:v>42156</c:v>
                </c:pt>
                <c:pt idx="3">
                  <c:v>42186</c:v>
                </c:pt>
                <c:pt idx="4">
                  <c:v>42217</c:v>
                </c:pt>
                <c:pt idx="5">
                  <c:v>42248</c:v>
                </c:pt>
              </c:numCache>
            </c:numRef>
          </c:xVal>
          <c:yVal>
            <c:numRef>
              <c:f>'Total Nottingham'!$P$6:$P$11</c:f>
              <c:numCache>
                <c:formatCode>General</c:formatCode>
                <c:ptCount val="6"/>
                <c:pt idx="0">
                  <c:v>19.532625584278062</c:v>
                </c:pt>
                <c:pt idx="1">
                  <c:v>20.169906299194576</c:v>
                </c:pt>
                <c:pt idx="2">
                  <c:v>22.725921251445211</c:v>
                </c:pt>
                <c:pt idx="3">
                  <c:v>24.231974109883609</c:v>
                </c:pt>
                <c:pt idx="4">
                  <c:v>24.031954642977858</c:v>
                </c:pt>
                <c:pt idx="5">
                  <c:v>22.746665346506724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8B2-44CC-88EB-88E8448E01F9}"/>
            </c:ext>
          </c:extLst>
        </c:ser>
        <c:ser>
          <c:idx val="2"/>
          <c:order val="2"/>
          <c:tx>
            <c:v>RdSAP Assumed Internal Temperature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'Total Nottingham'!$A$2:$A$11</c:f>
              <c:numCache>
                <c:formatCode>mmm\-yy</c:formatCode>
                <c:ptCount val="10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42095</c:v>
                </c:pt>
                <c:pt idx="5">
                  <c:v>42125</c:v>
                </c:pt>
                <c:pt idx="6">
                  <c:v>42156</c:v>
                </c:pt>
                <c:pt idx="7">
                  <c:v>42186</c:v>
                </c:pt>
                <c:pt idx="8">
                  <c:v>42217</c:v>
                </c:pt>
                <c:pt idx="9">
                  <c:v>42248</c:v>
                </c:pt>
              </c:numCache>
            </c:numRef>
          </c:xVal>
          <c:yVal>
            <c:numRef>
              <c:f>'Total Nottingham'!$Q$2:$Q$11</c:f>
              <c:numCache>
                <c:formatCode>General</c:formatCode>
                <c:ptCount val="10"/>
                <c:pt idx="0">
                  <c:v>20.05</c:v>
                </c:pt>
                <c:pt idx="1">
                  <c:v>20.04</c:v>
                </c:pt>
                <c:pt idx="2">
                  <c:v>20.05</c:v>
                </c:pt>
                <c:pt idx="3">
                  <c:v>20.05</c:v>
                </c:pt>
                <c:pt idx="4">
                  <c:v>20.07</c:v>
                </c:pt>
                <c:pt idx="5">
                  <c:v>20.079999999999998</c:v>
                </c:pt>
                <c:pt idx="6">
                  <c:v>20.09</c:v>
                </c:pt>
                <c:pt idx="7">
                  <c:v>20.09</c:v>
                </c:pt>
                <c:pt idx="8">
                  <c:v>20.09</c:v>
                </c:pt>
                <c:pt idx="9">
                  <c:v>20.079999999999998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8B2-44CC-88EB-88E8448E01F9}"/>
            </c:ext>
          </c:extLst>
        </c:ser>
        <c:ser>
          <c:idx val="3"/>
          <c:order val="3"/>
          <c:tx>
            <c:v>External Temperature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'Total Nottingham'!$A$2:$A$11</c:f>
              <c:numCache>
                <c:formatCode>mmm\-yy</c:formatCode>
                <c:ptCount val="10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42095</c:v>
                </c:pt>
                <c:pt idx="5">
                  <c:v>42125</c:v>
                </c:pt>
                <c:pt idx="6">
                  <c:v>42156</c:v>
                </c:pt>
                <c:pt idx="7">
                  <c:v>42186</c:v>
                </c:pt>
                <c:pt idx="8">
                  <c:v>42217</c:v>
                </c:pt>
                <c:pt idx="9">
                  <c:v>42248</c:v>
                </c:pt>
              </c:numCache>
            </c:numRef>
          </c:xVal>
          <c:yVal>
            <c:numRef>
              <c:f>'Total Nottingham'!$R$2:$R$12</c:f>
              <c:numCache>
                <c:formatCode>General</c:formatCode>
                <c:ptCount val="11"/>
                <c:pt idx="0">
                  <c:v>4.935483870967742</c:v>
                </c:pt>
                <c:pt idx="1">
                  <c:v>4.419354838709677</c:v>
                </c:pt>
                <c:pt idx="2">
                  <c:v>3.7142857142857144</c:v>
                </c:pt>
                <c:pt idx="3">
                  <c:v>6.290322580645161</c:v>
                </c:pt>
                <c:pt idx="4">
                  <c:v>9.1666666666666661</c:v>
                </c:pt>
                <c:pt idx="5">
                  <c:v>10.67741935483871</c:v>
                </c:pt>
                <c:pt idx="6">
                  <c:v>14.233333333333333</c:v>
                </c:pt>
                <c:pt idx="7">
                  <c:v>16.096774193548388</c:v>
                </c:pt>
                <c:pt idx="8">
                  <c:v>16.548387096774192</c:v>
                </c:pt>
                <c:pt idx="9">
                  <c:v>12.3</c:v>
                </c:pt>
                <c:pt idx="10">
                  <c:v>12.5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8B2-44CC-88EB-88E8448E0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56544"/>
        <c:axId val="61758848"/>
      </c:scatterChart>
      <c:valAx>
        <c:axId val="6175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58848"/>
        <c:crosses val="autoZero"/>
        <c:crossBetween val="midCat"/>
      </c:valAx>
      <c:valAx>
        <c:axId val="6175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Temeperature</a:t>
                </a:r>
                <a:r>
                  <a:rPr lang="en-GB" baseline="0"/>
                  <a:t> kWh/day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56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8564467835683"/>
          <c:y val="0.30344670457859435"/>
          <c:w val="0.27047688967437383"/>
          <c:h val="0.51389326334208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Block 1</a:t>
            </a:r>
            <a:r>
              <a:rPr lang="en-GB" baseline="0" dirty="0"/>
              <a:t> </a:t>
            </a:r>
            <a:r>
              <a:rPr lang="en-GB" dirty="0"/>
              <a:t>Temperature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43367678351132"/>
          <c:y val="0.18097222222222226"/>
          <c:w val="0.79469288244732972"/>
          <c:h val="0.72088764946048411"/>
        </c:manualLayout>
      </c:layout>
      <c:scatterChart>
        <c:scatterStyle val="lineMarker"/>
        <c:varyColors val="0"/>
        <c:ser>
          <c:idx val="0"/>
          <c:order val="0"/>
          <c:tx>
            <c:v>Measured Internal Temperature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'Totals Enfield'!$O$2:$O$11</c:f>
                <c:numCache>
                  <c:formatCode>General</c:formatCode>
                  <c:ptCount val="10"/>
                  <c:pt idx="0">
                    <c:v>5.7842321111180608</c:v>
                  </c:pt>
                  <c:pt idx="1">
                    <c:v>5.4555967751054926</c:v>
                  </c:pt>
                  <c:pt idx="2">
                    <c:v>5.4608109932115569</c:v>
                  </c:pt>
                  <c:pt idx="3">
                    <c:v>4.7858010712191277</c:v>
                  </c:pt>
                  <c:pt idx="4">
                    <c:v>4.0081460763892247</c:v>
                  </c:pt>
                  <c:pt idx="5">
                    <c:v>3.4940458731213657</c:v>
                  </c:pt>
                  <c:pt idx="6">
                    <c:v>2.6190736620531641</c:v>
                  </c:pt>
                  <c:pt idx="7">
                    <c:v>2.1187129230701593</c:v>
                  </c:pt>
                  <c:pt idx="8">
                    <c:v>2.0686204220670361</c:v>
                  </c:pt>
                  <c:pt idx="9">
                    <c:v>3.4795580449610042</c:v>
                  </c:pt>
                </c:numCache>
              </c:numRef>
            </c:plus>
            <c:minus>
              <c:numRef>
                <c:f>'Totals Enfield'!$O$2:$O$11</c:f>
                <c:numCache>
                  <c:formatCode>General</c:formatCode>
                  <c:ptCount val="10"/>
                  <c:pt idx="0">
                    <c:v>5.7842321111180608</c:v>
                  </c:pt>
                  <c:pt idx="1">
                    <c:v>5.4555967751054926</c:v>
                  </c:pt>
                  <c:pt idx="2">
                    <c:v>5.4608109932115569</c:v>
                  </c:pt>
                  <c:pt idx="3">
                    <c:v>4.7858010712191277</c:v>
                  </c:pt>
                  <c:pt idx="4">
                    <c:v>4.0081460763892247</c:v>
                  </c:pt>
                  <c:pt idx="5">
                    <c:v>3.4940458731213657</c:v>
                  </c:pt>
                  <c:pt idx="6">
                    <c:v>2.6190736620531641</c:v>
                  </c:pt>
                  <c:pt idx="7">
                    <c:v>2.1187129230701593</c:v>
                  </c:pt>
                  <c:pt idx="8">
                    <c:v>2.0686204220670361</c:v>
                  </c:pt>
                  <c:pt idx="9">
                    <c:v>3.4795580449610042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'Total Nottingham'!$A$2:$A$11</c:f>
              <c:numCache>
                <c:formatCode>mmm\-yy</c:formatCode>
                <c:ptCount val="10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42095</c:v>
                </c:pt>
                <c:pt idx="5">
                  <c:v>42125</c:v>
                </c:pt>
                <c:pt idx="6">
                  <c:v>42156</c:v>
                </c:pt>
                <c:pt idx="7">
                  <c:v>42186</c:v>
                </c:pt>
                <c:pt idx="8">
                  <c:v>42217</c:v>
                </c:pt>
                <c:pt idx="9">
                  <c:v>42248</c:v>
                </c:pt>
              </c:numCache>
            </c:numRef>
          </c:xVal>
          <c:yVal>
            <c:numRef>
              <c:f>'Totals Enfield'!$L$2:$L$11</c:f>
              <c:numCache>
                <c:formatCode>General</c:formatCode>
                <c:ptCount val="10"/>
                <c:pt idx="0">
                  <c:v>22.814762919819781</c:v>
                </c:pt>
                <c:pt idx="1">
                  <c:v>23.049339473991399</c:v>
                </c:pt>
                <c:pt idx="2">
                  <c:v>22.912883826214273</c:v>
                </c:pt>
                <c:pt idx="3">
                  <c:v>23.652234425801502</c:v>
                </c:pt>
                <c:pt idx="4">
                  <c:v>24.232652742802127</c:v>
                </c:pt>
                <c:pt idx="5">
                  <c:v>24.286204064342069</c:v>
                </c:pt>
                <c:pt idx="6">
                  <c:v>24.795724165715317</c:v>
                </c:pt>
                <c:pt idx="7">
                  <c:v>24.963105250086233</c:v>
                </c:pt>
                <c:pt idx="8">
                  <c:v>24.087275853013512</c:v>
                </c:pt>
                <c:pt idx="9">
                  <c:v>24.156192212809124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B08-4AB3-BF4A-0C60825E2A44}"/>
            </c:ext>
          </c:extLst>
        </c:ser>
        <c:ser>
          <c:idx val="1"/>
          <c:order val="1"/>
          <c:tx>
            <c:v>RdSAP assumed temperature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'Totals Enfield'!$A$2:$A$11</c:f>
              <c:numCache>
                <c:formatCode>mmm\-yy</c:formatCode>
                <c:ptCount val="10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42095</c:v>
                </c:pt>
                <c:pt idx="5">
                  <c:v>42125</c:v>
                </c:pt>
                <c:pt idx="6">
                  <c:v>42156</c:v>
                </c:pt>
                <c:pt idx="7">
                  <c:v>42186</c:v>
                </c:pt>
                <c:pt idx="8">
                  <c:v>42217</c:v>
                </c:pt>
                <c:pt idx="9">
                  <c:v>42248</c:v>
                </c:pt>
              </c:numCache>
            </c:numRef>
          </c:xVal>
          <c:yVal>
            <c:numRef>
              <c:f>'Totals Enfield'!$N$2:$N$11</c:f>
              <c:numCache>
                <c:formatCode>General</c:formatCode>
                <c:ptCount val="10"/>
                <c:pt idx="0">
                  <c:v>17.829999999999998</c:v>
                </c:pt>
                <c:pt idx="1">
                  <c:v>17.78</c:v>
                </c:pt>
                <c:pt idx="2">
                  <c:v>17.899999999999999</c:v>
                </c:pt>
                <c:pt idx="3">
                  <c:v>18.170000000000002</c:v>
                </c:pt>
                <c:pt idx="4">
                  <c:v>18.48</c:v>
                </c:pt>
                <c:pt idx="5">
                  <c:v>18.88</c:v>
                </c:pt>
                <c:pt idx="6">
                  <c:v>19.16</c:v>
                </c:pt>
                <c:pt idx="7">
                  <c:v>19.29</c:v>
                </c:pt>
                <c:pt idx="8">
                  <c:v>19.29</c:v>
                </c:pt>
                <c:pt idx="9">
                  <c:v>19.09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08-4AB3-BF4A-0C60825E2A44}"/>
            </c:ext>
          </c:extLst>
        </c:ser>
        <c:ser>
          <c:idx val="2"/>
          <c:order val="2"/>
          <c:tx>
            <c:v>External Temperature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'Totals Enfield'!$A$2:$A$11</c:f>
              <c:numCache>
                <c:formatCode>mmm\-yy</c:formatCode>
                <c:ptCount val="10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42095</c:v>
                </c:pt>
                <c:pt idx="5">
                  <c:v>42125</c:v>
                </c:pt>
                <c:pt idx="6">
                  <c:v>42156</c:v>
                </c:pt>
                <c:pt idx="7">
                  <c:v>42186</c:v>
                </c:pt>
                <c:pt idx="8">
                  <c:v>42217</c:v>
                </c:pt>
                <c:pt idx="9">
                  <c:v>42248</c:v>
                </c:pt>
              </c:numCache>
            </c:numRef>
          </c:xVal>
          <c:yVal>
            <c:numRef>
              <c:f>'Totals Enfield'!$M$2:$M$11</c:f>
              <c:numCache>
                <c:formatCode>General</c:formatCode>
                <c:ptCount val="10"/>
                <c:pt idx="0">
                  <c:v>7.064516129032258</c:v>
                </c:pt>
                <c:pt idx="1">
                  <c:v>5.967741935483871</c:v>
                </c:pt>
                <c:pt idx="2">
                  <c:v>5.5357142857142856</c:v>
                </c:pt>
                <c:pt idx="3">
                  <c:v>8.193548387096774</c:v>
                </c:pt>
                <c:pt idx="4">
                  <c:v>11</c:v>
                </c:pt>
                <c:pt idx="5">
                  <c:v>13.35483870967742</c:v>
                </c:pt>
                <c:pt idx="6">
                  <c:v>16.866666666666667</c:v>
                </c:pt>
                <c:pt idx="7">
                  <c:v>19.06451612903226</c:v>
                </c:pt>
                <c:pt idx="8">
                  <c:v>18.580645161290324</c:v>
                </c:pt>
                <c:pt idx="9">
                  <c:v>14.466666666666667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B08-4AB3-BF4A-0C60825E2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939456"/>
        <c:axId val="101958016"/>
      </c:scatterChart>
      <c:valAx>
        <c:axId val="101939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958016"/>
        <c:crosses val="autoZero"/>
        <c:crossBetween val="midCat"/>
      </c:valAx>
      <c:valAx>
        <c:axId val="10195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Temperature</a:t>
                </a:r>
                <a:r>
                  <a:rPr lang="en-GB" baseline="0"/>
                  <a:t> </a:t>
                </a:r>
                <a:r>
                  <a:rPr lang="en-GB" baseline="30000"/>
                  <a:t>o</a:t>
                </a:r>
                <a:r>
                  <a:rPr lang="en-GB" baseline="0"/>
                  <a:t>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939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Block 2  Electricity</a:t>
            </a:r>
            <a:r>
              <a:rPr lang="en-GB" baseline="0" dirty="0"/>
              <a:t> Use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Measured, Pre Insulation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Nottingham!$T$3:$T$12</c:f>
                <c:numCache>
                  <c:formatCode>General</c:formatCode>
                  <c:ptCount val="10"/>
                  <c:pt idx="0">
                    <c:v>8.5315651686014924</c:v>
                  </c:pt>
                  <c:pt idx="1">
                    <c:v>20.779959588810641</c:v>
                  </c:pt>
                  <c:pt idx="2">
                    <c:v>20.775352657332807</c:v>
                  </c:pt>
                  <c:pt idx="3">
                    <c:v>23.027047356559802</c:v>
                  </c:pt>
                  <c:pt idx="4">
                    <c:v>13.072475624111297</c:v>
                  </c:pt>
                  <c:pt idx="5">
                    <c:v>7.5243783681206819</c:v>
                  </c:pt>
                  <c:pt idx="6">
                    <c:v>2.777268269947192</c:v>
                  </c:pt>
                  <c:pt idx="7">
                    <c:v>4.3591584610933385</c:v>
                  </c:pt>
                  <c:pt idx="8">
                    <c:v>2.7965189421212555</c:v>
                  </c:pt>
                  <c:pt idx="9">
                    <c:v>2.404525623608349</c:v>
                  </c:pt>
                </c:numCache>
              </c:numRef>
            </c:plus>
            <c:minus>
              <c:numRef>
                <c:f>Nottingham!$T$3:$T$12</c:f>
                <c:numCache>
                  <c:formatCode>General</c:formatCode>
                  <c:ptCount val="10"/>
                  <c:pt idx="0">
                    <c:v>8.5315651686014924</c:v>
                  </c:pt>
                  <c:pt idx="1">
                    <c:v>20.779959588810641</c:v>
                  </c:pt>
                  <c:pt idx="2">
                    <c:v>20.775352657332807</c:v>
                  </c:pt>
                  <c:pt idx="3">
                    <c:v>23.027047356559802</c:v>
                  </c:pt>
                  <c:pt idx="4">
                    <c:v>13.072475624111297</c:v>
                  </c:pt>
                  <c:pt idx="5">
                    <c:v>7.5243783681206819</c:v>
                  </c:pt>
                  <c:pt idx="6">
                    <c:v>2.777268269947192</c:v>
                  </c:pt>
                  <c:pt idx="7">
                    <c:v>4.3591584610933385</c:v>
                  </c:pt>
                  <c:pt idx="8">
                    <c:v>2.7965189421212555</c:v>
                  </c:pt>
                  <c:pt idx="9">
                    <c:v>2.404525623608349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Nottingham!$B$16:$B$18</c:f>
              <c:numCache>
                <c:formatCode>mmm\-yy</c:formatCode>
                <c:ptCount val="3"/>
                <c:pt idx="0">
                  <c:v>42034</c:v>
                </c:pt>
                <c:pt idx="1">
                  <c:v>42063</c:v>
                </c:pt>
                <c:pt idx="2">
                  <c:v>42093</c:v>
                </c:pt>
              </c:numCache>
            </c:numRef>
          </c:xVal>
          <c:yVal>
            <c:numRef>
              <c:f>Nottingham!$Q$4:$Q$6</c:f>
              <c:numCache>
                <c:formatCode>General</c:formatCode>
                <c:ptCount val="3"/>
                <c:pt idx="0">
                  <c:v>31.588965053763438</c:v>
                </c:pt>
                <c:pt idx="1">
                  <c:v>28.642022321428573</c:v>
                </c:pt>
                <c:pt idx="2">
                  <c:v>23.732663306451613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A8-4D40-B859-07BDC000AA87}"/>
            </c:ext>
          </c:extLst>
        </c:ser>
        <c:ser>
          <c:idx val="1"/>
          <c:order val="1"/>
          <c:tx>
            <c:v>Measured Post Insulation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Nottingham!$P$44:$P$48</c:f>
                <c:numCache>
                  <c:formatCode>General</c:formatCode>
                  <c:ptCount val="5"/>
                  <c:pt idx="0">
                    <c:v>13.464645352652736</c:v>
                  </c:pt>
                  <c:pt idx="1">
                    <c:v>7.3910386401571744</c:v>
                  </c:pt>
                  <c:pt idx="2">
                    <c:v>3.4856638818403964</c:v>
                  </c:pt>
                  <c:pt idx="3">
                    <c:v>4.6485654330416022</c:v>
                  </c:pt>
                  <c:pt idx="4">
                    <c:v>3.1949821561548299</c:v>
                  </c:pt>
                </c:numCache>
              </c:numRef>
            </c:plus>
            <c:minus>
              <c:numRef>
                <c:f>Nottingham!$P$44:$P$48</c:f>
                <c:numCache>
                  <c:formatCode>General</c:formatCode>
                  <c:ptCount val="5"/>
                  <c:pt idx="0">
                    <c:v>13.464645352652736</c:v>
                  </c:pt>
                  <c:pt idx="1">
                    <c:v>7.3910386401571744</c:v>
                  </c:pt>
                  <c:pt idx="2">
                    <c:v>3.4856638818403964</c:v>
                  </c:pt>
                  <c:pt idx="3">
                    <c:v>4.6485654330416022</c:v>
                  </c:pt>
                  <c:pt idx="4">
                    <c:v>3.1949821561548299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Nottingham!$B$19:$B$23</c:f>
              <c:numCache>
                <c:formatCode>mmm\-yy</c:formatCode>
                <c:ptCount val="5"/>
                <c:pt idx="0">
                  <c:v>42124</c:v>
                </c:pt>
                <c:pt idx="1">
                  <c:v>42154</c:v>
                </c:pt>
                <c:pt idx="2">
                  <c:v>42185</c:v>
                </c:pt>
                <c:pt idx="3">
                  <c:v>42215</c:v>
                </c:pt>
                <c:pt idx="4">
                  <c:v>42246</c:v>
                </c:pt>
              </c:numCache>
            </c:numRef>
          </c:xVal>
          <c:yVal>
            <c:numRef>
              <c:f>Nottingham!$Q$7:$Q$11</c:f>
              <c:numCache>
                <c:formatCode>General</c:formatCode>
                <c:ptCount val="5"/>
                <c:pt idx="0">
                  <c:v>18.012055555555555</c:v>
                </c:pt>
                <c:pt idx="1">
                  <c:v>10.057223502304145</c:v>
                </c:pt>
                <c:pt idx="2">
                  <c:v>3.5252233333333334</c:v>
                </c:pt>
                <c:pt idx="3">
                  <c:v>5.8016975806451612</c:v>
                </c:pt>
                <c:pt idx="4">
                  <c:v>6.7446774193548391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A8-4D40-B859-07BDC000AA87}"/>
            </c:ext>
          </c:extLst>
        </c:ser>
        <c:ser>
          <c:idx val="2"/>
          <c:order val="2"/>
          <c:tx>
            <c:v>RdSAP Pre Insulation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Nottingham!$B$16:$B$18</c:f>
              <c:numCache>
                <c:formatCode>mmm\-yy</c:formatCode>
                <c:ptCount val="3"/>
                <c:pt idx="0">
                  <c:v>42034</c:v>
                </c:pt>
                <c:pt idx="1">
                  <c:v>42063</c:v>
                </c:pt>
                <c:pt idx="2">
                  <c:v>42093</c:v>
                </c:pt>
              </c:numCache>
            </c:numRef>
          </c:xVal>
          <c:yVal>
            <c:numRef>
              <c:f>Nottingham!$P$28:$P$30</c:f>
              <c:numCache>
                <c:formatCode>General</c:formatCode>
                <c:ptCount val="3"/>
                <c:pt idx="0">
                  <c:v>51.893565377300654</c:v>
                </c:pt>
                <c:pt idx="1">
                  <c:v>51.313256237515695</c:v>
                </c:pt>
                <c:pt idx="2">
                  <c:v>43.140877205257638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4A8-4D40-B859-07BDC000AA87}"/>
            </c:ext>
          </c:extLst>
        </c:ser>
        <c:ser>
          <c:idx val="3"/>
          <c:order val="3"/>
          <c:tx>
            <c:v>RdSAP Post Insulation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Nottingham!$B$19:$B$23</c:f>
              <c:numCache>
                <c:formatCode>mmm\-yy</c:formatCode>
                <c:ptCount val="5"/>
                <c:pt idx="0">
                  <c:v>42124</c:v>
                </c:pt>
                <c:pt idx="1">
                  <c:v>42154</c:v>
                </c:pt>
                <c:pt idx="2">
                  <c:v>42185</c:v>
                </c:pt>
                <c:pt idx="3">
                  <c:v>42215</c:v>
                </c:pt>
                <c:pt idx="4">
                  <c:v>42246</c:v>
                </c:pt>
              </c:numCache>
            </c:numRef>
          </c:xVal>
          <c:yVal>
            <c:numRef>
              <c:f>Nottingham!$P$31:$P$35</c:f>
              <c:numCache>
                <c:formatCode>General</c:formatCode>
                <c:ptCount val="5"/>
                <c:pt idx="0">
                  <c:v>22.023672904182366</c:v>
                </c:pt>
                <c:pt idx="1">
                  <c:v>18.021061537054873</c:v>
                </c:pt>
                <c:pt idx="2">
                  <c:v>11.970339570849037</c:v>
                </c:pt>
                <c:pt idx="3">
                  <c:v>11.743027742892046</c:v>
                </c:pt>
                <c:pt idx="4">
                  <c:v>11.979586882676994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4A8-4D40-B859-07BDC000A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61664"/>
        <c:axId val="96963968"/>
      </c:scatterChart>
      <c:valAx>
        <c:axId val="96961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63968"/>
        <c:crosses val="autoZero"/>
        <c:crossBetween val="midCat"/>
        <c:majorUnit val="30"/>
      </c:valAx>
      <c:valAx>
        <c:axId val="969639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Electricity Use per day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61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Block 3 Electricity 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70015336082644"/>
          <c:y val="0.17171296296296296"/>
          <c:w val="0.66030223576502423"/>
          <c:h val="0.6608274416148433"/>
        </c:manualLayout>
      </c:layout>
      <c:lineChart>
        <c:grouping val="standard"/>
        <c:varyColors val="0"/>
        <c:ser>
          <c:idx val="0"/>
          <c:order val="0"/>
          <c:tx>
            <c:v>Actual Electricity Use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Portsmouth!$S$2:$S$10</c:f>
                <c:numCache>
                  <c:formatCode>General</c:formatCode>
                  <c:ptCount val="9"/>
                  <c:pt idx="0">
                    <c:v>18.137480520072895</c:v>
                  </c:pt>
                  <c:pt idx="1">
                    <c:v>18.709634358258256</c:v>
                  </c:pt>
                  <c:pt idx="2">
                    <c:v>22.308391410263891</c:v>
                  </c:pt>
                  <c:pt idx="3">
                    <c:v>16.790517409620822</c:v>
                  </c:pt>
                  <c:pt idx="4">
                    <c:v>10.594699952784582</c:v>
                  </c:pt>
                  <c:pt idx="5">
                    <c:v>6.8879918014207275</c:v>
                  </c:pt>
                  <c:pt idx="6">
                    <c:v>5.9529571562737784</c:v>
                  </c:pt>
                  <c:pt idx="7">
                    <c:v>9.4240621171731984</c:v>
                  </c:pt>
                  <c:pt idx="8">
                    <c:v>9.3855867612974251</c:v>
                  </c:pt>
                </c:numCache>
              </c:numRef>
            </c:plus>
            <c:minus>
              <c:numRef>
                <c:f>Portsmouth!$S$2:$S$10</c:f>
                <c:numCache>
                  <c:formatCode>General</c:formatCode>
                  <c:ptCount val="9"/>
                  <c:pt idx="0">
                    <c:v>18.137480520072895</c:v>
                  </c:pt>
                  <c:pt idx="1">
                    <c:v>18.709634358258256</c:v>
                  </c:pt>
                  <c:pt idx="2">
                    <c:v>22.308391410263891</c:v>
                  </c:pt>
                  <c:pt idx="3">
                    <c:v>16.790517409620822</c:v>
                  </c:pt>
                  <c:pt idx="4">
                    <c:v>10.594699952784582</c:v>
                  </c:pt>
                  <c:pt idx="5">
                    <c:v>6.8879918014207275</c:v>
                  </c:pt>
                  <c:pt idx="6">
                    <c:v>5.9529571562737784</c:v>
                  </c:pt>
                  <c:pt idx="7">
                    <c:v>9.4240621171731984</c:v>
                  </c:pt>
                  <c:pt idx="8">
                    <c:v>9.3855867612974251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Portsmouth!$B$2:$B$11</c:f>
              <c:numCache>
                <c:formatCode>mmm\-yy</c:formatCode>
                <c:ptCount val="10"/>
                <c:pt idx="0">
                  <c:v>42003</c:v>
                </c:pt>
                <c:pt idx="1">
                  <c:v>42034</c:v>
                </c:pt>
                <c:pt idx="2">
                  <c:v>42063</c:v>
                </c:pt>
                <c:pt idx="3">
                  <c:v>42093</c:v>
                </c:pt>
                <c:pt idx="4">
                  <c:v>42124</c:v>
                </c:pt>
                <c:pt idx="5">
                  <c:v>42154</c:v>
                </c:pt>
                <c:pt idx="6">
                  <c:v>42185</c:v>
                </c:pt>
                <c:pt idx="7">
                  <c:v>42215</c:v>
                </c:pt>
                <c:pt idx="8">
                  <c:v>42246</c:v>
                </c:pt>
                <c:pt idx="9">
                  <c:v>42277</c:v>
                </c:pt>
              </c:numCache>
            </c:numRef>
          </c:cat>
          <c:val>
            <c:numRef>
              <c:f>Portsmouth!$O$2:$O$10</c:f>
              <c:numCache>
                <c:formatCode>General</c:formatCode>
                <c:ptCount val="9"/>
                <c:pt idx="0">
                  <c:v>41.417615927419355</c:v>
                </c:pt>
                <c:pt idx="1">
                  <c:v>44.371053427419355</c:v>
                </c:pt>
                <c:pt idx="2">
                  <c:v>44.249927455357145</c:v>
                </c:pt>
                <c:pt idx="3">
                  <c:v>35.96837557603687</c:v>
                </c:pt>
                <c:pt idx="4">
                  <c:v>19.748136904761903</c:v>
                </c:pt>
                <c:pt idx="5">
                  <c:v>18.031901881720433</c:v>
                </c:pt>
                <c:pt idx="6">
                  <c:v>11.627708333333334</c:v>
                </c:pt>
                <c:pt idx="7">
                  <c:v>12.029443548387098</c:v>
                </c:pt>
                <c:pt idx="8">
                  <c:v>8.7955241935483865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A4-4D0D-9CD1-65E5E0E6E02F}"/>
            </c:ext>
          </c:extLst>
        </c:ser>
        <c:ser>
          <c:idx val="1"/>
          <c:order val="1"/>
          <c:tx>
            <c:v>RdSAP Electricity Use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'Portsmouth RdSAP'!$B$3:$B$12</c:f>
              <c:numCache>
                <c:formatCode>mmm\-yy</c:formatCode>
                <c:ptCount val="10"/>
                <c:pt idx="0">
                  <c:v>42004</c:v>
                </c:pt>
                <c:pt idx="1">
                  <c:v>42034</c:v>
                </c:pt>
                <c:pt idx="2">
                  <c:v>42063</c:v>
                </c:pt>
                <c:pt idx="3">
                  <c:v>42093</c:v>
                </c:pt>
                <c:pt idx="4">
                  <c:v>42124</c:v>
                </c:pt>
                <c:pt idx="5">
                  <c:v>42154</c:v>
                </c:pt>
                <c:pt idx="6">
                  <c:v>42185</c:v>
                </c:pt>
                <c:pt idx="7">
                  <c:v>42215</c:v>
                </c:pt>
                <c:pt idx="8">
                  <c:v>42246</c:v>
                </c:pt>
                <c:pt idx="9">
                  <c:v>42277</c:v>
                </c:pt>
              </c:numCache>
            </c:numRef>
          </c:cat>
          <c:val>
            <c:numRef>
              <c:f>'Portsmouth RdSAP'!$M$16:$M$24</c:f>
              <c:numCache>
                <c:formatCode>General</c:formatCode>
                <c:ptCount val="9"/>
                <c:pt idx="0">
                  <c:v>62.209425592354414</c:v>
                </c:pt>
                <c:pt idx="1">
                  <c:v>60.608852860801612</c:v>
                </c:pt>
                <c:pt idx="2">
                  <c:v>58.460318904592008</c:v>
                </c:pt>
                <c:pt idx="3">
                  <c:v>47.093347193851969</c:v>
                </c:pt>
                <c:pt idx="4">
                  <c:v>33.43469201120633</c:v>
                </c:pt>
                <c:pt idx="5">
                  <c:v>20.918231986478688</c:v>
                </c:pt>
                <c:pt idx="6">
                  <c:v>12.791834868349184</c:v>
                </c:pt>
                <c:pt idx="7">
                  <c:v>12.495715914935058</c:v>
                </c:pt>
                <c:pt idx="8">
                  <c:v>12.829127154955092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A4-4D0D-9CD1-65E5E0E6E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181888"/>
        <c:axId val="98183808"/>
      </c:lineChart>
      <c:dateAx>
        <c:axId val="98181888"/>
        <c:scaling>
          <c:orientation val="minMax"/>
          <c:max val="42278"/>
          <c:min val="4194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83808"/>
        <c:crosses val="autoZero"/>
        <c:auto val="1"/>
        <c:lblOffset val="100"/>
        <c:baseTimeUnit val="months"/>
      </c:dateAx>
      <c:valAx>
        <c:axId val="981838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Electricity Use Per day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81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61069501011038"/>
          <c:y val="0.2151532354803421"/>
          <c:w val="0.20109128303932017"/>
          <c:h val="0.59241452408702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Weekdays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Results!$A$3:$A$26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0.16666666666666666</c:v>
                </c:pt>
                <c:pt idx="5">
                  <c:v>0.20833333333333334</c:v>
                </c:pt>
                <c:pt idx="6">
                  <c:v>0.25</c:v>
                </c:pt>
                <c:pt idx="7">
                  <c:v>0.29166666666666669</c:v>
                </c:pt>
                <c:pt idx="8">
                  <c:v>0.33333333333333331</c:v>
                </c:pt>
                <c:pt idx="9">
                  <c:v>0.375</c:v>
                </c:pt>
                <c:pt idx="10">
                  <c:v>0.41666666666666669</c:v>
                </c:pt>
                <c:pt idx="11">
                  <c:v>0.45833333333333331</c:v>
                </c:pt>
                <c:pt idx="12">
                  <c:v>0.5</c:v>
                </c:pt>
                <c:pt idx="13">
                  <c:v>0.54166666666666663</c:v>
                </c:pt>
                <c:pt idx="14">
                  <c:v>0.58333333333333337</c:v>
                </c:pt>
                <c:pt idx="15">
                  <c:v>0.625</c:v>
                </c:pt>
                <c:pt idx="16">
                  <c:v>0.66666666666666663</c:v>
                </c:pt>
                <c:pt idx="17">
                  <c:v>0.70833333333333337</c:v>
                </c:pt>
                <c:pt idx="18">
                  <c:v>0.75</c:v>
                </c:pt>
                <c:pt idx="19">
                  <c:v>0.79166666666666663</c:v>
                </c:pt>
                <c:pt idx="20">
                  <c:v>0.83333333333333337</c:v>
                </c:pt>
                <c:pt idx="21">
                  <c:v>0.875</c:v>
                </c:pt>
                <c:pt idx="22">
                  <c:v>0.91666666666666663</c:v>
                </c:pt>
                <c:pt idx="23">
                  <c:v>0.95833333333333337</c:v>
                </c:pt>
              </c:numCache>
            </c:numRef>
          </c:cat>
          <c:val>
            <c:numRef>
              <c:f>Results!$I$3:$I$26</c:f>
              <c:numCache>
                <c:formatCode>General</c:formatCode>
                <c:ptCount val="24"/>
                <c:pt idx="0">
                  <c:v>0.73184400704615915</c:v>
                </c:pt>
                <c:pt idx="1">
                  <c:v>0.7366975938709599</c:v>
                </c:pt>
                <c:pt idx="2">
                  <c:v>0.66506230732649163</c:v>
                </c:pt>
                <c:pt idx="3">
                  <c:v>0.71214892462381363</c:v>
                </c:pt>
                <c:pt idx="4">
                  <c:v>0.76974521684233099</c:v>
                </c:pt>
                <c:pt idx="5">
                  <c:v>0.70961097539313955</c:v>
                </c:pt>
                <c:pt idx="6">
                  <c:v>0.62262609693742843</c:v>
                </c:pt>
                <c:pt idx="7">
                  <c:v>0.52393860226442757</c:v>
                </c:pt>
                <c:pt idx="8">
                  <c:v>0.50874284858255692</c:v>
                </c:pt>
                <c:pt idx="9">
                  <c:v>0.51629732540987261</c:v>
                </c:pt>
                <c:pt idx="10">
                  <c:v>0.38109353056606726</c:v>
                </c:pt>
                <c:pt idx="11">
                  <c:v>0.41108942625403144</c:v>
                </c:pt>
                <c:pt idx="12">
                  <c:v>0.44378773400051064</c:v>
                </c:pt>
                <c:pt idx="13">
                  <c:v>0.42004719160599496</c:v>
                </c:pt>
                <c:pt idx="14">
                  <c:v>0.53137988244461531</c:v>
                </c:pt>
                <c:pt idx="15">
                  <c:v>0.48348263041002898</c:v>
                </c:pt>
                <c:pt idx="16">
                  <c:v>0.50868353022192403</c:v>
                </c:pt>
                <c:pt idx="17">
                  <c:v>0.45435826204275087</c:v>
                </c:pt>
                <c:pt idx="18">
                  <c:v>0.5355261790202962</c:v>
                </c:pt>
                <c:pt idx="19">
                  <c:v>0.5958688661961109</c:v>
                </c:pt>
                <c:pt idx="20">
                  <c:v>0.65762123530753014</c:v>
                </c:pt>
                <c:pt idx="21">
                  <c:v>0.64948774675776366</c:v>
                </c:pt>
                <c:pt idx="22">
                  <c:v>0.65787221551755304</c:v>
                </c:pt>
                <c:pt idx="23">
                  <c:v>0.64348868968371054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DF-47AF-8D8C-4D765F9A1A41}"/>
            </c:ext>
          </c:extLst>
        </c:ser>
        <c:ser>
          <c:idx val="1"/>
          <c:order val="1"/>
          <c:tx>
            <c:v>Weekends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Results!$J$3:$J$26</c:f>
              <c:numCache>
                <c:formatCode>General</c:formatCode>
                <c:ptCount val="24"/>
                <c:pt idx="0">
                  <c:v>0.67117902004937735</c:v>
                </c:pt>
                <c:pt idx="1">
                  <c:v>0.73920593794369538</c:v>
                </c:pt>
                <c:pt idx="2">
                  <c:v>0.73008675201694551</c:v>
                </c:pt>
                <c:pt idx="3">
                  <c:v>0.76268029603084631</c:v>
                </c:pt>
                <c:pt idx="4">
                  <c:v>0.73577736549157025</c:v>
                </c:pt>
                <c:pt idx="5">
                  <c:v>0.6578093651618111</c:v>
                </c:pt>
                <c:pt idx="6">
                  <c:v>0.59227319092442587</c:v>
                </c:pt>
                <c:pt idx="7">
                  <c:v>0.48524087844616898</c:v>
                </c:pt>
                <c:pt idx="8">
                  <c:v>0.53578755632674091</c:v>
                </c:pt>
                <c:pt idx="9">
                  <c:v>0.55157847140770899</c:v>
                </c:pt>
                <c:pt idx="10">
                  <c:v>0.43450465627401358</c:v>
                </c:pt>
                <c:pt idx="11">
                  <c:v>0.50776902505124744</c:v>
                </c:pt>
                <c:pt idx="12">
                  <c:v>0.49880257386386795</c:v>
                </c:pt>
                <c:pt idx="13">
                  <c:v>0.49941552903502795</c:v>
                </c:pt>
                <c:pt idx="14">
                  <c:v>0.55365327160268107</c:v>
                </c:pt>
                <c:pt idx="15">
                  <c:v>0.53575063919216204</c:v>
                </c:pt>
                <c:pt idx="16">
                  <c:v>0.49997477712319643</c:v>
                </c:pt>
                <c:pt idx="17">
                  <c:v>0.53267934286200735</c:v>
                </c:pt>
                <c:pt idx="18">
                  <c:v>0.5814868229186394</c:v>
                </c:pt>
                <c:pt idx="19">
                  <c:v>0.61368734452163731</c:v>
                </c:pt>
                <c:pt idx="20">
                  <c:v>0.67992134658695658</c:v>
                </c:pt>
                <c:pt idx="21">
                  <c:v>0.69946322461201438</c:v>
                </c:pt>
                <c:pt idx="22">
                  <c:v>0.6986342642561052</c:v>
                </c:pt>
                <c:pt idx="23">
                  <c:v>0.73399393875489904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DF-47AF-8D8C-4D765F9A1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31808"/>
        <c:axId val="98233728"/>
      </c:lineChart>
      <c:catAx>
        <c:axId val="98231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 of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33728"/>
        <c:crosses val="autoZero"/>
        <c:auto val="1"/>
        <c:lblAlgn val="ctr"/>
        <c:lblOffset val="100"/>
        <c:noMultiLvlLbl val="0"/>
      </c:catAx>
      <c:valAx>
        <c:axId val="9823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</a:t>
                </a:r>
                <a:r>
                  <a:rPr lang="en-GB" baseline="0"/>
                  <a:t> Occuapncy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3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Block 1</a:t>
            </a:r>
            <a:r>
              <a:rPr lang="en-GB" baseline="0" dirty="0"/>
              <a:t>: </a:t>
            </a:r>
            <a:r>
              <a:rPr lang="en-GB" baseline="0"/>
              <a:t>pre and </a:t>
            </a:r>
            <a:r>
              <a:rPr lang="en-GB" baseline="0" dirty="0"/>
              <a:t>post retrofit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898852195714335E-2"/>
          <c:y val="0.16655649290854663"/>
          <c:w val="0.67903506091589294"/>
          <c:h val="0.74144774251003198"/>
        </c:manualLayout>
      </c:layout>
      <c:lineChart>
        <c:grouping val="standard"/>
        <c:varyColors val="0"/>
        <c:ser>
          <c:idx val="0"/>
          <c:order val="0"/>
          <c:tx>
            <c:strRef>
              <c:f>Montly_Stats!$Q$2</c:f>
              <c:strCache>
                <c:ptCount val="1"/>
                <c:pt idx="0">
                  <c:v>Before-retrofit average temperature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Montly_Stats!$S$3:$S$6</c:f>
                <c:numCache>
                  <c:formatCode>General</c:formatCode>
                  <c:ptCount val="4"/>
                  <c:pt idx="0">
                    <c:v>5.3293579999999992</c:v>
                  </c:pt>
                  <c:pt idx="1">
                    <c:v>3.4194507272727286</c:v>
                  </c:pt>
                  <c:pt idx="2">
                    <c:v>8.6219704545454547</c:v>
                  </c:pt>
                  <c:pt idx="3">
                    <c:v>4.7329396363636356</c:v>
                  </c:pt>
                </c:numCache>
              </c:numRef>
            </c:plus>
            <c:minus>
              <c:numRef>
                <c:f>Montly_Stats!$T$3:$T$6</c:f>
                <c:numCache>
                  <c:formatCode>General</c:formatCode>
                  <c:ptCount val="4"/>
                  <c:pt idx="0">
                    <c:v>7.299864000000003</c:v>
                  </c:pt>
                  <c:pt idx="1">
                    <c:v>5.9418272727272718</c:v>
                  </c:pt>
                  <c:pt idx="2">
                    <c:v>7.2320145454545433</c:v>
                  </c:pt>
                  <c:pt idx="3">
                    <c:v>5.2460663636363645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cat>
            <c:strRef>
              <c:f>Montly_Stats!$B$10:$B$13</c:f>
              <c:strCache>
                <c:ptCount val="4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</c:strCache>
            </c:strRef>
          </c:cat>
          <c:val>
            <c:numRef>
              <c:f>Montly_Stats!$Q$3:$Q$6</c:f>
              <c:numCache>
                <c:formatCode>General</c:formatCode>
                <c:ptCount val="4"/>
                <c:pt idx="0">
                  <c:v>17.415632000000002</c:v>
                </c:pt>
                <c:pt idx="1">
                  <c:v>16.195519272727271</c:v>
                </c:pt>
                <c:pt idx="2">
                  <c:v>17.489739545454544</c:v>
                </c:pt>
                <c:pt idx="3">
                  <c:v>18.169000363636364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5F-4877-B4F4-052BEC0EB6C6}"/>
            </c:ext>
          </c:extLst>
        </c:ser>
        <c:ser>
          <c:idx val="1"/>
          <c:order val="1"/>
          <c:tx>
            <c:strRef>
              <c:f>Montly_Stats!$J$9</c:f>
              <c:strCache>
                <c:ptCount val="1"/>
                <c:pt idx="0">
                  <c:v>After-retrofit average temperature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Montly_Stats!$L$10:$L$13</c:f>
                <c:numCache>
                  <c:formatCode>General</c:formatCode>
                  <c:ptCount val="4"/>
                  <c:pt idx="0">
                    <c:v>1.8742716666666652</c:v>
                  </c:pt>
                  <c:pt idx="1">
                    <c:v>2.032510000000002</c:v>
                  </c:pt>
                  <c:pt idx="2">
                    <c:v>1.8173320000000004</c:v>
                  </c:pt>
                  <c:pt idx="3">
                    <c:v>2.477427500000001</c:v>
                  </c:pt>
                </c:numCache>
              </c:numRef>
            </c:plus>
            <c:minus>
              <c:numRef>
                <c:f>Montly_Stats!$M$10:$M$13</c:f>
                <c:numCache>
                  <c:formatCode>General</c:formatCode>
                  <c:ptCount val="4"/>
                  <c:pt idx="0">
                    <c:v>1.7597883333333364</c:v>
                  </c:pt>
                  <c:pt idx="1">
                    <c:v>1.5833899999999979</c:v>
                  </c:pt>
                  <c:pt idx="2">
                    <c:v>2.0690680000000015</c:v>
                  </c:pt>
                  <c:pt idx="3">
                    <c:v>1.6525925000000008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cat>
            <c:strRef>
              <c:f>Montly_Stats!$B$10:$B$13</c:f>
              <c:strCache>
                <c:ptCount val="4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</c:strCache>
            </c:strRef>
          </c:cat>
          <c:val>
            <c:numRef>
              <c:f>Montly_Stats!$J$10:$J$13</c:f>
              <c:numCache>
                <c:formatCode>General</c:formatCode>
                <c:ptCount val="4"/>
                <c:pt idx="0">
                  <c:v>21.178548333333335</c:v>
                </c:pt>
                <c:pt idx="1">
                  <c:v>20.990879999999997</c:v>
                </c:pt>
                <c:pt idx="2">
                  <c:v>21.469528</c:v>
                </c:pt>
                <c:pt idx="3">
                  <c:v>21.0769825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F-4877-B4F4-052BEC0EB6C6}"/>
            </c:ext>
          </c:extLst>
        </c:ser>
        <c:ser>
          <c:idx val="2"/>
          <c:order val="2"/>
          <c:tx>
            <c:strRef>
              <c:f>Montly_Stats!$P$2</c:f>
              <c:strCache>
                <c:ptCount val="1"/>
                <c:pt idx="0">
                  <c:v>Before-retrofit external temperature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Montly_Stats!$P$3:$P$6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4.4000000000000004</c:v>
                </c:pt>
                <c:pt idx="2">
                  <c:v>3.6</c:v>
                </c:pt>
                <c:pt idx="3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F-4877-B4F4-052BEC0EB6C6}"/>
            </c:ext>
          </c:extLst>
        </c:ser>
        <c:ser>
          <c:idx val="3"/>
          <c:order val="3"/>
          <c:tx>
            <c:strRef>
              <c:f>Montly_Stats!$I$9</c:f>
              <c:strCache>
                <c:ptCount val="1"/>
                <c:pt idx="0">
                  <c:v>After-retrofit external temperature 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Montly_Stats!$I$10:$I$13</c:f>
              <c:numCache>
                <c:formatCode>General</c:formatCode>
                <c:ptCount val="4"/>
                <c:pt idx="0">
                  <c:v>9.5</c:v>
                </c:pt>
                <c:pt idx="1">
                  <c:v>5.4</c:v>
                </c:pt>
                <c:pt idx="2">
                  <c:v>4.8</c:v>
                </c:pt>
                <c:pt idx="3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F-4877-B4F4-052BEC0EB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020544"/>
        <c:axId val="97042816"/>
      </c:lineChart>
      <c:catAx>
        <c:axId val="97020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42816"/>
        <c:crosses val="autoZero"/>
        <c:auto val="1"/>
        <c:lblAlgn val="ctr"/>
        <c:lblOffset val="100"/>
        <c:noMultiLvlLbl val="0"/>
      </c:catAx>
      <c:valAx>
        <c:axId val="9704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Monthly</a:t>
                </a:r>
                <a:r>
                  <a:rPr lang="en-GB" baseline="0"/>
                  <a:t> </a:t>
                </a:r>
                <a:r>
                  <a:rPr lang="en-GB" baseline="0" dirty="0"/>
                  <a:t>average </a:t>
                </a:r>
                <a:r>
                  <a:rPr lang="en-GB" baseline="0" dirty="0" err="1"/>
                  <a:t>temperaute</a:t>
                </a:r>
                <a:r>
                  <a:rPr lang="en-GB" baseline="0" dirty="0"/>
                  <a:t> [</a:t>
                </a:r>
                <a:r>
                  <a:rPr lang="en-GB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°C</a:t>
                </a:r>
                <a:r>
                  <a:rPr lang="en-GB" baseline="0" dirty="0"/>
                  <a:t>]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20544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90027923825815"/>
          <c:y val="0.3141103533062084"/>
          <c:w val="0.22310588788341756"/>
          <c:h val="0.44216970589071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 dirty="0"/>
              <a:t>Pre-retrofit </a:t>
            </a:r>
            <a:endParaRPr lang="en-US" sz="1100" dirty="0"/>
          </a:p>
          <a:p>
            <a:pPr>
              <a:defRPr sz="1100"/>
            </a:pPr>
            <a:r>
              <a:rPr lang="en-US" sz="1100" dirty="0"/>
              <a:t>Would </a:t>
            </a:r>
            <a:r>
              <a:rPr lang="en-US" sz="1100"/>
              <a:t>you generally </a:t>
            </a:r>
            <a:r>
              <a:rPr lang="en-US" sz="1100" dirty="0"/>
              <a:t>describe the </a:t>
            </a:r>
            <a:r>
              <a:rPr lang="en-US" sz="1100"/>
              <a:t>temperature in </a:t>
            </a:r>
            <a:r>
              <a:rPr lang="en-US" sz="1100" dirty="0"/>
              <a:t>your home as…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Nottingham!$A$18</c:f>
              <c:strCache>
                <c:ptCount val="1"/>
                <c:pt idx="0">
                  <c:v>B1. Would you generally describe the temperature in your home as…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Nottingham!$A$19:$A$23</c:f>
              <c:strCache>
                <c:ptCount val="5"/>
                <c:pt idx="0">
                  <c:v>Uncomfortably cold</c:v>
                </c:pt>
                <c:pt idx="1">
                  <c:v>Comfortably cool</c:v>
                </c:pt>
                <c:pt idx="2">
                  <c:v>Comfortable</c:v>
                </c:pt>
                <c:pt idx="3">
                  <c:v>Comfortably warm</c:v>
                </c:pt>
                <c:pt idx="4">
                  <c:v>Uncomfortably warm</c:v>
                </c:pt>
              </c:strCache>
            </c:strRef>
          </c:cat>
          <c:val>
            <c:numRef>
              <c:f>Nottingham!$L$19:$L$23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F-4616-8395-299266949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686464"/>
        <c:axId val="96688000"/>
      </c:barChart>
      <c:catAx>
        <c:axId val="9668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8000"/>
        <c:crosses val="autoZero"/>
        <c:auto val="1"/>
        <c:lblAlgn val="ctr"/>
        <c:lblOffset val="100"/>
        <c:noMultiLvlLbl val="0"/>
      </c:catAx>
      <c:valAx>
        <c:axId val="96688000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</a:t>
                </a:r>
                <a:r>
                  <a:rPr lang="en-GB" dirty="0"/>
                  <a:t>.</a:t>
                </a:r>
                <a:r>
                  <a:rPr lang="en-GB" baseline="0" dirty="0"/>
                  <a:t> </a:t>
                </a:r>
                <a:r>
                  <a:rPr lang="en-GB" baseline="0"/>
                  <a:t>of responses 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64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 dirty="0"/>
              <a:t>Post-retrofit</a:t>
            </a:r>
            <a:endParaRPr lang="en-US" sz="1100" dirty="0"/>
          </a:p>
          <a:p>
            <a:pPr>
              <a:defRPr sz="1100"/>
            </a:pPr>
            <a:r>
              <a:rPr lang="en-US" sz="1100" dirty="0"/>
              <a:t>Would </a:t>
            </a:r>
            <a:r>
              <a:rPr lang="en-US" sz="1100"/>
              <a:t>you generally </a:t>
            </a:r>
            <a:r>
              <a:rPr lang="en-US" sz="1100" dirty="0"/>
              <a:t>describe the </a:t>
            </a:r>
            <a:r>
              <a:rPr lang="en-US" sz="1100"/>
              <a:t>temperature in </a:t>
            </a:r>
            <a:r>
              <a:rPr lang="en-US" sz="1100" dirty="0"/>
              <a:t>your home as…….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38655039384876"/>
          <c:y val="0.28839761147984572"/>
          <c:w val="0.80883233422170664"/>
          <c:h val="0.380002402516798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Nottingham!$A$24</c:f>
              <c:strCache>
                <c:ptCount val="1"/>
                <c:pt idx="0">
                  <c:v>Would you generally describe the temperature in your home as…….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Nottingham!$A$26:$A$30</c:f>
              <c:strCache>
                <c:ptCount val="5"/>
                <c:pt idx="0">
                  <c:v>Uncomfortably cold</c:v>
                </c:pt>
                <c:pt idx="1">
                  <c:v>Comfortably cool</c:v>
                </c:pt>
                <c:pt idx="2">
                  <c:v>Comfortable</c:v>
                </c:pt>
                <c:pt idx="3">
                  <c:v>Comfortably warm</c:v>
                </c:pt>
                <c:pt idx="4">
                  <c:v>Uncomfortably warm</c:v>
                </c:pt>
              </c:strCache>
            </c:strRef>
          </c:cat>
          <c:val>
            <c:numRef>
              <c:f>Nottingham!$N$26:$N$30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4-44DC-8DFF-1BD9C4B79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790400"/>
        <c:axId val="96791936"/>
      </c:barChart>
      <c:catAx>
        <c:axId val="9679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91936"/>
        <c:crosses val="autoZero"/>
        <c:auto val="1"/>
        <c:lblAlgn val="ctr"/>
        <c:lblOffset val="100"/>
        <c:noMultiLvlLbl val="0"/>
      </c:catAx>
      <c:valAx>
        <c:axId val="9679193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904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C1B09E-FB73-442C-85F8-BA2462FA59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0486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1D8137-B2F7-4B63-91C3-3D9B008CC7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7403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ont page lower res t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"/>
          <a:stretch>
            <a:fillRect/>
          </a:stretch>
        </p:blipFill>
        <p:spPr bwMode="auto">
          <a:xfrm>
            <a:off x="441325" y="993775"/>
            <a:ext cx="8702675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71500" y="5969000"/>
            <a:ext cx="1609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100" b="1">
                <a:solidFill>
                  <a:schemeClr val="bg1"/>
                </a:solidFill>
                <a:cs typeface="Arial" charset="0"/>
              </a:rPr>
              <a:t>Part of the BRE Trust</a:t>
            </a:r>
          </a:p>
        </p:txBody>
      </p:sp>
      <p:pic>
        <p:nvPicPr>
          <p:cNvPr id="6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90" y="1032007"/>
            <a:ext cx="4732338" cy="1198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023" y="1405882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30936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55" y="1041092"/>
            <a:ext cx="4831672" cy="860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13" y="1905000"/>
            <a:ext cx="4832314" cy="429140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83219" y="1075765"/>
            <a:ext cx="3324114" cy="2474259"/>
          </a:xfrm>
        </p:spPr>
        <p:txBody>
          <a:bodyPr/>
          <a:lstStyle/>
          <a:p>
            <a:pPr lvl="0"/>
            <a:r>
              <a:rPr lang="en-US" noProof="0"/>
              <a:t>Click icon </a:t>
            </a:r>
            <a:r>
              <a:rPr lang="en-US" noProof="0" dirty="0"/>
              <a:t>to add picture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595770" y="3668359"/>
            <a:ext cx="3324114" cy="2528046"/>
          </a:xfrm>
        </p:spPr>
        <p:txBody>
          <a:bodyPr/>
          <a:lstStyle/>
          <a:p>
            <a:pPr lvl="0"/>
            <a:r>
              <a:rPr lang="en-US" noProof="0"/>
              <a:t>Click icon </a:t>
            </a:r>
            <a:r>
              <a:rPr lang="en-US" noProof="0" dirty="0"/>
              <a:t>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909098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Wide Column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54" y="1041092"/>
            <a:ext cx="8295635" cy="860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14" y="1905001"/>
            <a:ext cx="5090498" cy="429140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85646" y="1947134"/>
            <a:ext cx="2700171" cy="2065468"/>
          </a:xfrm>
        </p:spPr>
        <p:txBody>
          <a:bodyPr/>
          <a:lstStyle/>
          <a:p>
            <a:pPr lvl="0"/>
            <a:r>
              <a:rPr lang="en-US" noProof="0"/>
              <a:t>Click icon </a:t>
            </a:r>
            <a:r>
              <a:rPr lang="en-US" noProof="0" dirty="0"/>
              <a:t>to add picture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96404" y="4141693"/>
            <a:ext cx="2701963" cy="2000923"/>
          </a:xfrm>
        </p:spPr>
        <p:txBody>
          <a:bodyPr/>
          <a:lstStyle/>
          <a:p>
            <a:pPr lvl="0"/>
            <a:r>
              <a:rPr lang="en-US" noProof="0"/>
              <a:t>Click icon </a:t>
            </a:r>
            <a:r>
              <a:rPr lang="en-US" noProof="0" dirty="0"/>
              <a:t>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50065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963" y="1905000"/>
            <a:ext cx="3082925" cy="42698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4592" y="1905000"/>
            <a:ext cx="3084512" cy="42591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01691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ngle lar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ges for O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775" y="1903413"/>
            <a:ext cx="8294688" cy="43576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76278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 single object - picture gtable graph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77863" y="1119188"/>
            <a:ext cx="8218487" cy="5130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4093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ges for OPX_divider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 r="6029" b="26993"/>
          <a:stretch>
            <a:fillRect/>
          </a:stretch>
        </p:blipFill>
        <p:spPr bwMode="auto">
          <a:xfrm>
            <a:off x="557213" y="906463"/>
            <a:ext cx="8761412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5" y="1032193"/>
            <a:ext cx="5338479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6" y="1409383"/>
            <a:ext cx="5361759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0933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tion div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" b="26443"/>
          <a:stretch>
            <a:fillRect/>
          </a:stretch>
        </p:blipFill>
        <p:spPr bwMode="auto">
          <a:xfrm>
            <a:off x="557213" y="865188"/>
            <a:ext cx="8604250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6" y="1032193"/>
            <a:ext cx="4407554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6" y="1409383"/>
            <a:ext cx="44267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10949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t div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b="26540"/>
          <a:stretch>
            <a:fillRect/>
          </a:stretch>
        </p:blipFill>
        <p:spPr bwMode="auto">
          <a:xfrm>
            <a:off x="555625" y="838200"/>
            <a:ext cx="86042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6" y="1032193"/>
            <a:ext cx="4445029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6" y="1409383"/>
            <a:ext cx="4464413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8985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9" b="28653"/>
          <a:stretch>
            <a:fillRect/>
          </a:stretch>
        </p:blipFill>
        <p:spPr bwMode="auto">
          <a:xfrm>
            <a:off x="555625" y="865188"/>
            <a:ext cx="8605838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6" y="1032193"/>
            <a:ext cx="4572446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7" y="1409383"/>
            <a:ext cx="4592386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52232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2" b="25874"/>
          <a:stretch>
            <a:fillRect/>
          </a:stretch>
        </p:blipFill>
        <p:spPr bwMode="auto">
          <a:xfrm>
            <a:off x="554038" y="877888"/>
            <a:ext cx="860425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6" y="1032193"/>
            <a:ext cx="4512485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6" y="1409383"/>
            <a:ext cx="4532163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34598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re 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95363"/>
            <a:ext cx="85979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71500" y="5969000"/>
            <a:ext cx="1609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100" b="1">
                <a:solidFill>
                  <a:schemeClr val="bg1"/>
                </a:solidFill>
                <a:cs typeface="Arial" charset="0"/>
              </a:rPr>
              <a:t>Part of the BRE Trust</a:t>
            </a:r>
          </a:p>
        </p:txBody>
      </p:sp>
      <p:pic>
        <p:nvPicPr>
          <p:cNvPr id="6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90" y="1032007"/>
            <a:ext cx="4732338" cy="1198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023" y="1405882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39497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26273"/>
          <a:stretch>
            <a:fillRect/>
          </a:stretch>
        </p:blipFill>
        <p:spPr bwMode="auto">
          <a:xfrm>
            <a:off x="555625" y="933450"/>
            <a:ext cx="8605838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6" y="1032193"/>
            <a:ext cx="4504990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7" y="1409383"/>
            <a:ext cx="4524636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24548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26402"/>
          <a:stretch>
            <a:fillRect/>
          </a:stretch>
        </p:blipFill>
        <p:spPr bwMode="auto">
          <a:xfrm>
            <a:off x="552450" y="844550"/>
            <a:ext cx="860425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6" y="1032193"/>
            <a:ext cx="4732338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6" y="1409383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290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23924"/>
          <a:stretch>
            <a:fillRect/>
          </a:stretch>
        </p:blipFill>
        <p:spPr bwMode="auto">
          <a:xfrm>
            <a:off x="554038" y="933450"/>
            <a:ext cx="860425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6" y="1032193"/>
            <a:ext cx="4490000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7" y="1409383"/>
            <a:ext cx="4509580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74635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26273"/>
          <a:stretch>
            <a:fillRect/>
          </a:stretch>
        </p:blipFill>
        <p:spPr bwMode="auto">
          <a:xfrm>
            <a:off x="555625" y="942975"/>
            <a:ext cx="8605838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6" y="1032193"/>
            <a:ext cx="4362584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6" y="1409383"/>
            <a:ext cx="4381609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1181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ea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 b="7291"/>
          <a:stretch>
            <a:fillRect/>
          </a:stretch>
        </p:blipFill>
        <p:spPr bwMode="auto">
          <a:xfrm>
            <a:off x="555625" y="1008063"/>
            <a:ext cx="8751888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5" y="1032193"/>
            <a:ext cx="8176279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6" y="1409383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710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as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012825"/>
            <a:ext cx="875982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5" y="1032193"/>
            <a:ext cx="8176279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6" y="1409383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82883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xtinguis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49325"/>
            <a:ext cx="87788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5" y="1032193"/>
            <a:ext cx="8176279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6" y="1409383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8206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uritycam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57263"/>
            <a:ext cx="8778875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5" y="1032193"/>
            <a:ext cx="8176279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6" y="1409383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8651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val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995363"/>
            <a:ext cx="8736013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891713" y="1989138"/>
            <a:ext cx="184150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/>
              <a:t> 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1645" y="1032193"/>
            <a:ext cx="8176279" cy="484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96" y="1409383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67505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95363"/>
            <a:ext cx="85979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71500" y="5969000"/>
            <a:ext cx="1609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100" b="1">
                <a:solidFill>
                  <a:schemeClr val="bg1"/>
                </a:solidFill>
                <a:cs typeface="Arial" charset="0"/>
              </a:rPr>
              <a:t>Part of the BRE Trust</a:t>
            </a:r>
          </a:p>
        </p:txBody>
      </p:sp>
      <p:pic>
        <p:nvPicPr>
          <p:cNvPr id="6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90" y="1032007"/>
            <a:ext cx="4732338" cy="1198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023" y="1405882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73218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95363"/>
            <a:ext cx="85979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71500" y="5969000"/>
            <a:ext cx="1609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100" b="1">
                <a:solidFill>
                  <a:schemeClr val="bg1"/>
                </a:solidFill>
                <a:cs typeface="Arial" charset="0"/>
              </a:rPr>
              <a:t>Part of the BRE Trust</a:t>
            </a:r>
          </a:p>
        </p:txBody>
      </p:sp>
      <p:pic>
        <p:nvPicPr>
          <p:cNvPr id="6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90" y="1032007"/>
            <a:ext cx="4732338" cy="1198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023" y="1405882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54590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95363"/>
            <a:ext cx="85979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71500" y="5969000"/>
            <a:ext cx="1609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100" b="1">
                <a:solidFill>
                  <a:schemeClr val="bg1"/>
                </a:solidFill>
                <a:cs typeface="Arial" charset="0"/>
              </a:rPr>
              <a:t>Part of the BRE Trust</a:t>
            </a:r>
          </a:p>
        </p:txBody>
      </p:sp>
      <p:pic>
        <p:nvPicPr>
          <p:cNvPr id="6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90" y="1032007"/>
            <a:ext cx="4732338" cy="1198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023" y="1405882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66086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95363"/>
            <a:ext cx="85979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71500" y="5969000"/>
            <a:ext cx="16097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100" b="1">
                <a:solidFill>
                  <a:schemeClr val="bg1"/>
                </a:solidFill>
                <a:cs typeface="Arial" charset="0"/>
              </a:rPr>
              <a:t>Part of the BRE Trust</a:t>
            </a:r>
          </a:p>
        </p:txBody>
      </p:sp>
      <p:pic>
        <p:nvPicPr>
          <p:cNvPr id="6" name="Picture 10" descr="bre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ages for O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90" y="1032007"/>
            <a:ext cx="4732338" cy="1198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023" y="1405882"/>
            <a:ext cx="4752975" cy="998537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27058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Singe wid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13" y="1905000"/>
            <a:ext cx="6532022" cy="42698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34173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55" y="1041092"/>
            <a:ext cx="4401366" cy="860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13" y="1905000"/>
            <a:ext cx="4358978" cy="429140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3065" y="1151067"/>
            <a:ext cx="3829722" cy="5045337"/>
          </a:xfrm>
        </p:spPr>
        <p:txBody>
          <a:bodyPr/>
          <a:lstStyle/>
          <a:p>
            <a:pPr lvl="0"/>
            <a:r>
              <a:rPr lang="en-US" noProof="0"/>
              <a:t>Click icon </a:t>
            </a:r>
            <a:r>
              <a:rPr lang="en-US" noProof="0" dirty="0"/>
              <a:t>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540261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ng Title,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54" y="1041092"/>
            <a:ext cx="8274119" cy="860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13" y="1905000"/>
            <a:ext cx="3735033" cy="429140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487239" y="1906733"/>
            <a:ext cx="4402499" cy="429140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82242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new 70 line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011238"/>
            <a:ext cx="8604250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041400"/>
            <a:ext cx="84947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8" y="1871663"/>
            <a:ext cx="6319837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800" tIns="45720" rIns="468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9" name="Picture 10" descr="bre_logo_rgb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27013"/>
            <a:ext cx="8699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5" descr="pages for OPX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3587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95" r:id="rId13"/>
    <p:sldLayoutId id="2147484088" r:id="rId14"/>
    <p:sldLayoutId id="2147484096" r:id="rId15"/>
    <p:sldLayoutId id="2147484097" r:id="rId16"/>
    <p:sldLayoutId id="2147484098" r:id="rId17"/>
    <p:sldLayoutId id="2147484099" r:id="rId18"/>
    <p:sldLayoutId id="2147484100" r:id="rId19"/>
    <p:sldLayoutId id="2147484101" r:id="rId20"/>
    <p:sldLayoutId id="2147484102" r:id="rId21"/>
    <p:sldLayoutId id="2147484103" r:id="rId22"/>
    <p:sldLayoutId id="2147484104" r:id="rId23"/>
    <p:sldLayoutId id="2147484105" r:id="rId24"/>
    <p:sldLayoutId id="2147484106" r:id="rId25"/>
    <p:sldLayoutId id="2147484107" r:id="rId26"/>
    <p:sldLayoutId id="2147484108" r:id="rId27"/>
    <p:sldLayoutId id="2147484109" r:id="rId28"/>
  </p:sldLayoutIdLst>
  <p:transition spd="med"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6538" indent="-236538" algn="l" rtl="0" eaLnBrk="1" fontAlgn="base" hangingPunct="1">
        <a:spcBef>
          <a:spcPct val="20000"/>
        </a:spcBef>
        <a:spcAft>
          <a:spcPct val="20000"/>
        </a:spcAft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1338" indent="-303213" algn="l" rtl="0" eaLnBrk="1" fontAlgn="base" hangingPunct="1">
        <a:spcBef>
          <a:spcPct val="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035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84263" indent="-279400" algn="l" rtl="0" eaLnBrk="1" fontAlgn="base" hangingPunct="1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76350" indent="-190500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3550" indent="-190500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90750" indent="-190500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47950" indent="-190500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105150" indent="-190500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28650" y="1031875"/>
            <a:ext cx="4732338" cy="1198563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BRE: </a:t>
            </a:r>
            <a:r>
              <a:rPr lang="en-GB" altLang="en-US" dirty="0" err="1">
                <a:ea typeface="ＭＳ Ｐゴシック" panose="020B0600070205080204" pitchFamily="34" charset="-128"/>
              </a:rPr>
              <a:t>urbaneer</a:t>
            </a:r>
            <a:r>
              <a:rPr lang="en-GB" altLang="en-US" dirty="0">
                <a:ea typeface="ＭＳ Ｐゴシック" panose="020B0600070205080204" pitchFamily="34" charset="-128"/>
              </a:rPr>
              <a:t> findings</a:t>
            </a:r>
          </a:p>
        </p:txBody>
      </p:sp>
      <p:sp>
        <p:nvSpPr>
          <p:cNvPr id="2355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888" y="1406525"/>
            <a:ext cx="4752975" cy="9985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Robbie Thompson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dirty="0">
                <a:ea typeface="ＭＳ Ｐゴシック" panose="020B0600070205080204" pitchFamily="34" charset="-128"/>
              </a:rPr>
              <a:t>BRE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dirty="0">
                <a:ea typeface="ＭＳ Ｐゴシック" panose="020B0600070205080204" pitchFamily="34" charset="-128"/>
              </a:rPr>
              <a:t>15 July 2016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Second Winter data Analysis</a:t>
            </a:r>
            <a:br>
              <a:rPr lang="en-GB"/>
            </a:br>
            <a:r>
              <a:rPr lang="en-GB"/>
              <a:t>Internal </a:t>
            </a:r>
            <a:r>
              <a:rPr lang="en-GB" dirty="0"/>
              <a:t>Temperatures - Block 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603513"/>
              </p:ext>
            </p:extLst>
          </p:nvPr>
        </p:nvGraphicFramePr>
        <p:xfrm>
          <a:off x="622300" y="1905000"/>
          <a:ext cx="496887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38046823"/>
              </p:ext>
            </p:extLst>
          </p:nvPr>
        </p:nvGraphicFramePr>
        <p:xfrm>
          <a:off x="5362575" y="1268412"/>
          <a:ext cx="3781425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76172929"/>
              </p:ext>
            </p:extLst>
          </p:nvPr>
        </p:nvGraphicFramePr>
        <p:xfrm>
          <a:off x="5362575" y="4267199"/>
          <a:ext cx="3580129" cy="254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4900" y="4781550"/>
            <a:ext cx="3457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1800"/>
              <a:t>Consistently higher internal temperatures within </a:t>
            </a:r>
            <a:r>
              <a:rPr lang="en-GB" sz="1800" dirty="0"/>
              <a:t>CIBSE Comfort Criteria</a:t>
            </a:r>
          </a:p>
          <a:p>
            <a:pPr marL="342900" indent="-342900">
              <a:buFontTx/>
              <a:buChar char="-"/>
            </a:pPr>
            <a:r>
              <a:rPr lang="en-GB" sz="1800"/>
              <a:t>Better Occupancy </a:t>
            </a:r>
            <a:r>
              <a:rPr lang="en-GB" sz="1800" dirty="0"/>
              <a:t>feedback</a:t>
            </a:r>
          </a:p>
          <a:p>
            <a:pPr marL="342900" indent="-342900">
              <a:buFontTx/>
              <a:buChar char="-"/>
            </a:pPr>
            <a:r>
              <a:rPr lang="en-GB" sz="1800"/>
              <a:t>Minimal overheating</a:t>
            </a:r>
            <a:endParaRPr lang="en-GB" sz="1800" dirty="0"/>
          </a:p>
          <a:p>
            <a:pPr marL="342900" indent="-342900">
              <a:buFontTx/>
              <a:buChar char="-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4378575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Second Winter data Analysis</a:t>
            </a:r>
            <a:br>
              <a:rPr lang="en-GB"/>
            </a:br>
            <a:r>
              <a:rPr lang="en-GB"/>
              <a:t>Internal </a:t>
            </a:r>
            <a:r>
              <a:rPr lang="en-GB" dirty="0"/>
              <a:t>Temperatures - Block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4900" y="4781550"/>
            <a:ext cx="3457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1800" dirty="0"/>
              <a:t>Similar temperatures</a:t>
            </a:r>
          </a:p>
          <a:p>
            <a:pPr marL="342900" indent="-342900">
              <a:buFontTx/>
              <a:buChar char="-"/>
            </a:pPr>
            <a:r>
              <a:rPr lang="en-GB" sz="1800"/>
              <a:t>Better occupancy </a:t>
            </a:r>
            <a:r>
              <a:rPr lang="en-GB" sz="1800" dirty="0"/>
              <a:t>feedback</a:t>
            </a:r>
          </a:p>
          <a:p>
            <a:pPr marL="342900" indent="-342900">
              <a:buFontTx/>
              <a:buChar char="-"/>
            </a:pPr>
            <a:r>
              <a:rPr lang="en-GB" sz="1800"/>
              <a:t>Minimal overheating</a:t>
            </a:r>
            <a:endParaRPr lang="en-GB" sz="1800" dirty="0"/>
          </a:p>
          <a:p>
            <a:pPr marL="342900" indent="-342900">
              <a:buFontTx/>
              <a:buChar char="-"/>
            </a:pPr>
            <a:endParaRPr lang="en-GB" sz="18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760527"/>
              </p:ext>
            </p:extLst>
          </p:nvPr>
        </p:nvGraphicFramePr>
        <p:xfrm>
          <a:off x="750888" y="1905000"/>
          <a:ext cx="4322444" cy="236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81235335"/>
              </p:ext>
            </p:extLst>
          </p:nvPr>
        </p:nvGraphicFramePr>
        <p:xfrm>
          <a:off x="5201920" y="1239202"/>
          <a:ext cx="3754437" cy="309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124114289"/>
              </p:ext>
            </p:extLst>
          </p:nvPr>
        </p:nvGraphicFramePr>
        <p:xfrm>
          <a:off x="5201920" y="4333875"/>
          <a:ext cx="3625532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563961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Levels – Block  1</a:t>
            </a:r>
            <a:endParaRPr lang="en-GB" baseline="-25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773424"/>
              </p:ext>
            </p:extLst>
          </p:nvPr>
        </p:nvGraphicFramePr>
        <p:xfrm>
          <a:off x="790430" y="1996500"/>
          <a:ext cx="6460486" cy="144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14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14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78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Ref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14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12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Average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Max Value (ppm)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1,830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3,050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1,480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1,730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3,430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3,750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2,730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2,000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2,920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2,640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&gt; 1,000ppm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12.3%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47.9%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1.5%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29.0%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49.0%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32.9%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41.1%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20.1%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46.6%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33.5%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&gt; 1,500ppm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2.0%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17.7%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1.5%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21.9%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11.4%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14.1%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1.5%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19.9%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11.0%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&gt; 2,000ppm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3.3%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7.9%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3.5%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3.5%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0.0%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5.0%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2.9%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019998"/>
              </p:ext>
            </p:extLst>
          </p:nvPr>
        </p:nvGraphicFramePr>
        <p:xfrm>
          <a:off x="778514" y="3992065"/>
          <a:ext cx="6346185" cy="1665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6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3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2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59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Ref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Average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Max Value (ppm)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2540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2460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2510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2540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1150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2540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2,290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&gt; 1,000ppm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46.6%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8.5%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7.2%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9.8%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2.4%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31.5%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17.7%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9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&gt; 1,500ppm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6.4%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0.6%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0.4%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1.3%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5.2%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2.3%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9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&gt; 2,000ppm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0.4%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0.2%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0.2%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0.3%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0.2%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8514" y="1653115"/>
            <a:ext cx="28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Pre Retrofit CO2</a:t>
            </a:r>
          </a:p>
        </p:txBody>
      </p:sp>
      <p:sp>
        <p:nvSpPr>
          <p:cNvPr id="7" name="Rectangle 6"/>
          <p:cNvSpPr/>
          <p:nvPr/>
        </p:nvSpPr>
        <p:spPr>
          <a:xfrm>
            <a:off x="778514" y="3660745"/>
            <a:ext cx="2191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Post Retrofit CO2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3098" y="5819775"/>
            <a:ext cx="6341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Post retrofit shows better maximum CO</a:t>
            </a:r>
            <a:r>
              <a:rPr lang="en-GB" sz="1600" baseline="-25000" dirty="0"/>
              <a:t>2</a:t>
            </a:r>
            <a:r>
              <a:rPr lang="en-GB" sz="1600" dirty="0"/>
              <a:t> levels</a:t>
            </a:r>
            <a:endParaRPr lang="en-GB" sz="16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Poor CO</a:t>
            </a:r>
            <a:r>
              <a:rPr lang="en-GB" sz="1600" baseline="-25000" dirty="0"/>
              <a:t>2</a:t>
            </a:r>
            <a:r>
              <a:rPr lang="en-GB" sz="1600" dirty="0"/>
              <a:t> can impact concentration, headaches and drowsiness</a:t>
            </a:r>
            <a:endParaRPr lang="en-GB" sz="16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May indicate regular window opening – lower energy savings </a:t>
            </a:r>
            <a:endParaRPr lang="en-GB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319844714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Levels – Block  2</a:t>
            </a:r>
            <a:endParaRPr lang="en-GB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78514" y="1653115"/>
            <a:ext cx="28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Pre Retrofit CO2</a:t>
            </a:r>
          </a:p>
        </p:txBody>
      </p:sp>
      <p:sp>
        <p:nvSpPr>
          <p:cNvPr id="7" name="Rectangle 6"/>
          <p:cNvSpPr/>
          <p:nvPr/>
        </p:nvSpPr>
        <p:spPr>
          <a:xfrm>
            <a:off x="778514" y="3639139"/>
            <a:ext cx="2191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Post Retrofit CO2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514" y="5507886"/>
            <a:ext cx="6325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Post retrofit shows similar CO</a:t>
            </a:r>
            <a:r>
              <a:rPr lang="en-GB" sz="1600" baseline="-25000" dirty="0"/>
              <a:t>2 </a:t>
            </a:r>
            <a:r>
              <a:rPr lang="en-GB" sz="1600" dirty="0"/>
              <a:t>levels and high</a:t>
            </a:r>
            <a:endParaRPr lang="en-GB" sz="16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Two properties had CO</a:t>
            </a:r>
            <a:r>
              <a:rPr lang="en-GB" sz="1600" baseline="-25000" dirty="0"/>
              <a:t>2</a:t>
            </a:r>
            <a:r>
              <a:rPr lang="en-GB" sz="1600" dirty="0"/>
              <a:t> levels close to HSE’s workplace exposure limit of &gt;5,000 for more than 8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CO</a:t>
            </a:r>
            <a:r>
              <a:rPr lang="en-GB" sz="1600" baseline="-25000" dirty="0"/>
              <a:t>2</a:t>
            </a:r>
            <a:r>
              <a:rPr lang="en-GB" sz="1600" dirty="0"/>
              <a:t> levels highest 5am suggesting living used as bedroom</a:t>
            </a:r>
            <a:endParaRPr lang="en-GB" sz="1600" baseline="-25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554863"/>
              </p:ext>
            </p:extLst>
          </p:nvPr>
        </p:nvGraphicFramePr>
        <p:xfrm>
          <a:off x="778514" y="2042570"/>
          <a:ext cx="6346185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2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Ref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Average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Maximum CO</a:t>
                      </a:r>
                      <a:r>
                        <a:rPr lang="en-GB" sz="1100" baseline="-25000">
                          <a:effectLst/>
                        </a:rPr>
                        <a:t>2</a:t>
                      </a:r>
                      <a:r>
                        <a:rPr lang="en-GB" sz="1100">
                          <a:effectLst/>
                        </a:rPr>
                        <a:t> ppm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1,430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1,130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6,970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3,180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&gt; 1,000ppm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1.6%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0.13%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51.1%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17.6%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&gt; 1,500ppm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7.3%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&gt; 2,000ppm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10.9%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3.6%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110279"/>
              </p:ext>
            </p:extLst>
          </p:nvPr>
        </p:nvGraphicFramePr>
        <p:xfrm>
          <a:off x="778514" y="3987740"/>
          <a:ext cx="6346185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Ref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Average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Maximum CO</a:t>
                      </a:r>
                      <a:r>
                        <a:rPr lang="en-GB" sz="1100" baseline="-25000" dirty="0">
                          <a:effectLst/>
                        </a:rPr>
                        <a:t>2</a:t>
                      </a:r>
                      <a:r>
                        <a:rPr lang="en-GB" sz="1100" dirty="0">
                          <a:effectLst/>
                        </a:rPr>
                        <a:t> ppm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1,640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6,430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1,290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1,210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1,760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2,210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2,420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&gt; 1,000ppm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3.4%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70.7%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0.6%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0.3%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8.7%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7.4%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15.2%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&gt; 1,500ppm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0.1%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40.7%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0.68%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0.2%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&gt; 2,000ppm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26.8%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6804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041400"/>
            <a:ext cx="8494713" cy="495707"/>
          </a:xfrm>
        </p:spPr>
        <p:txBody>
          <a:bodyPr/>
          <a:lstStyle/>
          <a:p>
            <a:r>
              <a:rPr lang="en-GB" dirty="0"/>
              <a:t>Humidity -  Block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4535" y="2310653"/>
            <a:ext cx="7627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Percentage of hours where average hourly humidity exceeded 70%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4534" y="3784660"/>
            <a:ext cx="7627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Percentage of hours where average hourly humidity below 40%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4534" y="1567957"/>
            <a:ext cx="8180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GB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CIBSE Guide A recommends that relative-humidity should be in the range of 40-70%.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4534" y="4952384"/>
            <a:ext cx="7953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High humidity within the property has dropped significantly.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Humidity drop is likely to lead to a significant improvement in condensation risk, mould growth and high humidity associated health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Low humidity has increased.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70026"/>
              </p:ext>
            </p:extLst>
          </p:nvPr>
        </p:nvGraphicFramePr>
        <p:xfrm>
          <a:off x="744534" y="2618430"/>
          <a:ext cx="7627939" cy="57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6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63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3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63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63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63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63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4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N12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N11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N10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N9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N8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N7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N5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N4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N3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N2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N1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Average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Before Retrofit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7.8%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4.1%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7.3%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13.5%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6.8%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82.9%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23.0%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15.4%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15.5%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After Retrofit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8.7%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0.6%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1.2%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04837"/>
              </p:ext>
            </p:extLst>
          </p:nvPr>
        </p:nvGraphicFramePr>
        <p:xfrm>
          <a:off x="744534" y="4092437"/>
          <a:ext cx="7627938" cy="57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6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6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4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64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64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64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64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51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N12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N11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N10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N9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N8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N7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N5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N4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N3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N2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N1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Average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Before Retrofit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9.7%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10.5%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2.1%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0.2%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5.2%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0.0%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0.0%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2.6%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After Retrofit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3.3%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15.6%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5.5%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5.5%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6.6%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21.7%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26.7%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10.6%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782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041400"/>
            <a:ext cx="8494713" cy="495707"/>
          </a:xfrm>
        </p:spPr>
        <p:txBody>
          <a:bodyPr/>
          <a:lstStyle/>
          <a:p>
            <a:r>
              <a:rPr lang="en-GB"/>
              <a:t>Humidity -  Block 2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39675"/>
              </p:ext>
            </p:extLst>
          </p:nvPr>
        </p:nvGraphicFramePr>
        <p:xfrm>
          <a:off x="744535" y="2683078"/>
          <a:ext cx="7627937" cy="57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85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E9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E8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E7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E6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E5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E4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E3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E2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Average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Before Retrofit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19.5%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1.5%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0.0%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3.5%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After Retrofit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2.0%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NA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0.5%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0.5%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71976"/>
              </p:ext>
            </p:extLst>
          </p:nvPr>
        </p:nvGraphicFramePr>
        <p:xfrm>
          <a:off x="744534" y="4014655"/>
          <a:ext cx="7627937" cy="57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85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E9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E8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E7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E6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E5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E4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E3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E2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Average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Before Retrofit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8.0%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81.9%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85.6%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30.3%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53.9%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36.0%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32.1%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3.3%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41.</a:t>
                      </a:r>
                      <a:r>
                        <a:rPr lang="en-GB" sz="1000">
                          <a:effectLst/>
                        </a:rPr>
                        <a:t>4</a:t>
                      </a:r>
                      <a:r>
                        <a:rPr lang="en-GB" sz="900">
                          <a:effectLst/>
                        </a:rPr>
                        <a:t>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After Retrofit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48.3%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88.8%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5.8%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33.8%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44.1%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</a:t>
                      </a:r>
                      <a:endParaRPr lang="en-GB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44.2%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44535" y="2310653"/>
            <a:ext cx="7627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Percentage of hours where average hourly humidity exceeded 70%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4534" y="3610513"/>
            <a:ext cx="7627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Percentage of hours where average hourly humidity below 40%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4534" y="1567957"/>
            <a:ext cx="8180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GB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CIBSE Guide A recommends that relative-humidity should be in the range of 40-70%.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4534" y="4952384"/>
            <a:ext cx="795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Humidity within the property is almost unchanged but often below 40%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31226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041401"/>
            <a:ext cx="8494713" cy="463550"/>
          </a:xfrm>
        </p:spPr>
        <p:txBody>
          <a:bodyPr/>
          <a:lstStyle/>
          <a:p>
            <a:r>
              <a:rPr lang="en-GB" dirty="0"/>
              <a:t>Mould risk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79570017"/>
              </p:ext>
            </p:extLst>
          </p:nvPr>
        </p:nvGraphicFramePr>
        <p:xfrm>
          <a:off x="678973" y="1504952"/>
          <a:ext cx="4190683" cy="170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454974471"/>
              </p:ext>
            </p:extLst>
          </p:nvPr>
        </p:nvGraphicFramePr>
        <p:xfrm>
          <a:off x="4589384" y="1364458"/>
          <a:ext cx="4434205" cy="1845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18652830"/>
              </p:ext>
            </p:extLst>
          </p:nvPr>
        </p:nvGraphicFramePr>
        <p:xfrm>
          <a:off x="4610100" y="3384550"/>
          <a:ext cx="4305300" cy="177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4543425" y="1273176"/>
            <a:ext cx="66675" cy="4222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550006169"/>
              </p:ext>
            </p:extLst>
          </p:nvPr>
        </p:nvGraphicFramePr>
        <p:xfrm>
          <a:off x="678972" y="3384550"/>
          <a:ext cx="3698399" cy="177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81075" y="5495925"/>
            <a:ext cx="3495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Mould risk dramatically 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Only mould in flat above unheated space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76154" y="5495925"/>
            <a:ext cx="3495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Mould risk 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Only mould in flat above unheated space (with high internal temperatures)</a:t>
            </a:r>
          </a:p>
        </p:txBody>
      </p:sp>
    </p:spTree>
    <p:extLst>
      <p:ext uri="{BB962C8B-B14F-4D97-AF65-F5344CB8AC3E}">
        <p14:creationId xmlns:p14="http://schemas.microsoft.com/office/powerpoint/2010/main" val="33150358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use – Block 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085096"/>
              </p:ext>
            </p:extLst>
          </p:nvPr>
        </p:nvGraphicFramePr>
        <p:xfrm>
          <a:off x="899318" y="1901825"/>
          <a:ext cx="7301707" cy="286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9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Floors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 RdSAP cost per flat (mid)</a:t>
                      </a: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 RdSAP cost per flat (mid)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Cost per flat (Pre)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Cost per flat (Post)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Saving per flat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Percentage saving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Meter 1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G,1,2,3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£884</a:t>
                      </a: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£423 </a:t>
                      </a: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£1,150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£1,070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£80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7.0%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Meter 2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4,5,6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£884</a:t>
                      </a: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£423</a:t>
                      </a: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£1,200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£700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£530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43.0%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Meter 3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7,8,9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£884</a:t>
                      </a: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£423</a:t>
                      </a: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£1,400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£1,040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£380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26.4%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Meter 4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10,11,12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£884</a:t>
                      </a: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£423</a:t>
                      </a: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£1,000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£920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£120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11.7%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Average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£884</a:t>
                      </a: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£423</a:t>
                      </a: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£1,260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£970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£280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21.8%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Total building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£44,500</a:t>
                      </a: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£21,150</a:t>
                      </a: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£60,300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£46,500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£13,800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21.8%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9650" y="5010150"/>
            <a:ext cx="5172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Energy saving 22%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Pre retrofit - 34% worse than RdSAP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Post retrofit – 134% worse than RdSAP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Partly due to high internal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Likely to be due to open windows.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46859703"/>
              </p:ext>
            </p:extLst>
          </p:nvPr>
        </p:nvGraphicFramePr>
        <p:xfrm>
          <a:off x="5441156" y="4831874"/>
          <a:ext cx="3550444" cy="183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510300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Retrofit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Block 1: </a:t>
            </a:r>
          </a:p>
          <a:p>
            <a:pPr lvl="1"/>
            <a:r>
              <a:rPr lang="en-GB" dirty="0"/>
              <a:t>More comfortable,</a:t>
            </a:r>
          </a:p>
          <a:p>
            <a:pPr lvl="1"/>
            <a:r>
              <a:rPr lang="en-GB" dirty="0"/>
              <a:t>Better air quality</a:t>
            </a:r>
          </a:p>
          <a:p>
            <a:pPr lvl="1"/>
            <a:r>
              <a:rPr lang="en-GB" dirty="0"/>
              <a:t>Low mould risk</a:t>
            </a:r>
          </a:p>
          <a:p>
            <a:pPr lvl="1"/>
            <a:endParaRPr lang="en-GB" dirty="0"/>
          </a:p>
          <a:p>
            <a:r>
              <a:rPr lang="en-GB" dirty="0"/>
              <a:t>Block 2:</a:t>
            </a:r>
          </a:p>
          <a:p>
            <a:pPr lvl="1"/>
            <a:r>
              <a:rPr lang="en-GB" dirty="0"/>
              <a:t>Minimal to internal temperature, energy bills or air quality change</a:t>
            </a:r>
          </a:p>
          <a:p>
            <a:pPr lvl="1"/>
            <a:r>
              <a:rPr lang="en-GB" dirty="0"/>
              <a:t>Savings not materialised due to poor heating system</a:t>
            </a:r>
          </a:p>
        </p:txBody>
      </p:sp>
    </p:spTree>
    <p:extLst>
      <p:ext uri="{BB962C8B-B14F-4D97-AF65-F5344CB8AC3E}">
        <p14:creationId xmlns:p14="http://schemas.microsoft.com/office/powerpoint/2010/main" val="243304644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667432" y="1006822"/>
            <a:ext cx="5035439" cy="52035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Three tower blocks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96358"/>
              </p:ext>
            </p:extLst>
          </p:nvPr>
        </p:nvGraphicFramePr>
        <p:xfrm>
          <a:off x="856622" y="4199343"/>
          <a:ext cx="232853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Block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1967-1975 build</a:t>
                      </a:r>
                      <a:r>
                        <a:rPr lang="en-GB"/>
                        <a:t>,</a:t>
                      </a:r>
                      <a:r>
                        <a:rPr lang="en-GB" baseline="0"/>
                        <a:t> uninsulated </a:t>
                      </a:r>
                      <a:r>
                        <a:rPr lang="en-GB" baseline="0" dirty="0"/>
                        <a:t>cavity wall, double glazed with electric storage heaters.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452316"/>
              </p:ext>
            </p:extLst>
          </p:nvPr>
        </p:nvGraphicFramePr>
        <p:xfrm>
          <a:off x="3419474" y="1474379"/>
          <a:ext cx="2754389" cy="2469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503">
                <a:tc>
                  <a:txBody>
                    <a:bodyPr/>
                    <a:lstStyle/>
                    <a:p>
                      <a:r>
                        <a:rPr lang="en-GB" dirty="0"/>
                        <a:t>Block</a:t>
                      </a:r>
                      <a:r>
                        <a:rPr lang="en-GB" baseline="0" dirty="0"/>
                        <a:t> 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280">
                <a:tc>
                  <a:txBody>
                    <a:bodyPr/>
                    <a:lstStyle/>
                    <a:p>
                      <a:r>
                        <a:rPr lang="en-GB"/>
                        <a:t>1950-1966 concrete</a:t>
                      </a:r>
                      <a:r>
                        <a:rPr lang="en-GB" baseline="0"/>
                        <a:t> </a:t>
                      </a:r>
                      <a:r>
                        <a:rPr lang="en-GB" baseline="0" dirty="0"/>
                        <a:t>system </a:t>
                      </a:r>
                      <a:r>
                        <a:rPr lang="en-GB" dirty="0"/>
                        <a:t>build</a:t>
                      </a:r>
                      <a:r>
                        <a:rPr lang="en-GB" baseline="0"/>
                        <a:t>, single  </a:t>
                      </a:r>
                      <a:r>
                        <a:rPr lang="en-GB" baseline="0" dirty="0"/>
                        <a:t>glazed </a:t>
                      </a:r>
                      <a:r>
                        <a:rPr lang="en-GB" baseline="0"/>
                        <a:t>with underfloor electric heating, no </a:t>
                      </a:r>
                      <a:r>
                        <a:rPr lang="en-GB" baseline="0" dirty="0"/>
                        <a:t>thermostatic or </a:t>
                      </a:r>
                      <a:r>
                        <a:rPr lang="en-GB" baseline="0"/>
                        <a:t>time control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19877"/>
              </p:ext>
            </p:extLst>
          </p:nvPr>
        </p:nvGraphicFramePr>
        <p:xfrm>
          <a:off x="6268243" y="3927877"/>
          <a:ext cx="2754389" cy="2469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503">
                <a:tc>
                  <a:txBody>
                    <a:bodyPr/>
                    <a:lstStyle/>
                    <a:p>
                      <a:r>
                        <a:rPr lang="en-GB" dirty="0"/>
                        <a:t>Block</a:t>
                      </a:r>
                      <a:r>
                        <a:rPr lang="en-GB" baseline="0" dirty="0"/>
                        <a:t> 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280">
                <a:tc>
                  <a:txBody>
                    <a:bodyPr/>
                    <a:lstStyle/>
                    <a:p>
                      <a:r>
                        <a:rPr lang="en-GB"/>
                        <a:t>1967-1975 concrete</a:t>
                      </a:r>
                      <a:r>
                        <a:rPr lang="en-GB" baseline="0"/>
                        <a:t> </a:t>
                      </a:r>
                      <a:r>
                        <a:rPr lang="en-GB" baseline="0" dirty="0"/>
                        <a:t>system</a:t>
                      </a:r>
                      <a:r>
                        <a:rPr lang="en-GB" dirty="0"/>
                        <a:t> build</a:t>
                      </a:r>
                      <a:r>
                        <a:rPr lang="en-GB" baseline="0" dirty="0"/>
                        <a:t>, double  glazed, electric storage heaters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9" descr="V:\BRE\Building Futures\2. Proposals &amp; Projects FOR PROJECT MANAGER USE\Urbaneer\Dropbox data\Portsmouth\Wilmcote Photos 20140926\PCCWilmcote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85" y="1474379"/>
            <a:ext cx="2257108" cy="168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V:\BRE\Building Futures\2. Proposals &amp; Projects FOR PROJECT MANAGER USE\Urbaneer\Dropbox data\wp4 enfield\Enfield\Newton House Photos\SAM_69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28" y="4244711"/>
            <a:ext cx="1615139" cy="215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22" y="1527174"/>
            <a:ext cx="2097206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641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667432" y="1006822"/>
            <a:ext cx="5035439" cy="52035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Three tower blocks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58223"/>
              </p:ext>
            </p:extLst>
          </p:nvPr>
        </p:nvGraphicFramePr>
        <p:xfrm>
          <a:off x="856622" y="4199343"/>
          <a:ext cx="232853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Block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External</a:t>
                      </a:r>
                      <a:r>
                        <a:rPr lang="en-GB" baseline="0"/>
                        <a:t> wall insulation</a:t>
                      </a:r>
                      <a:endParaRPr lang="en-GB" baseline="0" dirty="0"/>
                    </a:p>
                    <a:p>
                      <a:r>
                        <a:rPr lang="en-GB" baseline="0"/>
                        <a:t>Double glazing</a:t>
                      </a:r>
                      <a:endParaRPr lang="en-GB" baseline="0" dirty="0"/>
                    </a:p>
                    <a:p>
                      <a:r>
                        <a:rPr lang="en-GB" baseline="0"/>
                        <a:t>District heating</a:t>
                      </a:r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207291"/>
              </p:ext>
            </p:extLst>
          </p:nvPr>
        </p:nvGraphicFramePr>
        <p:xfrm>
          <a:off x="3419474" y="1474379"/>
          <a:ext cx="2754389" cy="2469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503">
                <a:tc>
                  <a:txBody>
                    <a:bodyPr/>
                    <a:lstStyle/>
                    <a:p>
                      <a:r>
                        <a:rPr lang="en-GB" dirty="0"/>
                        <a:t>Block</a:t>
                      </a:r>
                      <a:r>
                        <a:rPr lang="en-GB" baseline="0" dirty="0"/>
                        <a:t> 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280">
                <a:tc>
                  <a:txBody>
                    <a:bodyPr/>
                    <a:lstStyle/>
                    <a:p>
                      <a:r>
                        <a:rPr lang="en-GB"/>
                        <a:t>External</a:t>
                      </a:r>
                      <a:r>
                        <a:rPr lang="en-GB" baseline="0"/>
                        <a:t> wall insulation</a:t>
                      </a:r>
                      <a:endParaRPr lang="en-GB" baseline="0" dirty="0"/>
                    </a:p>
                    <a:p>
                      <a:r>
                        <a:rPr lang="en-GB" baseline="0"/>
                        <a:t>Double glazing</a:t>
                      </a:r>
                      <a:endParaRPr lang="en-GB" baseline="0" dirty="0"/>
                    </a:p>
                    <a:p>
                      <a:r>
                        <a:rPr lang="en-GB" baseline="0">
                          <a:solidFill>
                            <a:srgbClr val="FF0000"/>
                          </a:solidFill>
                        </a:rPr>
                        <a:t>District heating</a:t>
                      </a:r>
                      <a:endParaRPr lang="en-GB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78666"/>
              </p:ext>
            </p:extLst>
          </p:nvPr>
        </p:nvGraphicFramePr>
        <p:xfrm>
          <a:off x="6268243" y="3927877"/>
          <a:ext cx="2754389" cy="276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503">
                <a:tc>
                  <a:txBody>
                    <a:bodyPr/>
                    <a:lstStyle/>
                    <a:p>
                      <a:r>
                        <a:rPr lang="en-GB" dirty="0"/>
                        <a:t>Block</a:t>
                      </a:r>
                      <a:r>
                        <a:rPr lang="en-GB" baseline="0" dirty="0"/>
                        <a:t> 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28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Enerphit</a:t>
                      </a:r>
                      <a:r>
                        <a:rPr lang="en-GB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aseline="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GB" baseline="0" dirty="0" err="1">
                          <a:solidFill>
                            <a:srgbClr val="FF0000"/>
                          </a:solidFill>
                        </a:rPr>
                        <a:t>passivhaus</a:t>
                      </a:r>
                      <a:r>
                        <a:rPr lang="en-GB" baseline="0" dirty="0">
                          <a:solidFill>
                            <a:srgbClr val="FF0000"/>
                          </a:solidFill>
                        </a:rPr>
                        <a:t>) retrofit</a:t>
                      </a:r>
                    </a:p>
                    <a:p>
                      <a:r>
                        <a:rPr lang="en-GB" baseline="0">
                          <a:solidFill>
                            <a:srgbClr val="FF0000"/>
                          </a:solidFill>
                        </a:rPr>
                        <a:t>External Wall Insulation</a:t>
                      </a:r>
                      <a:endParaRPr lang="en-GB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baseline="0" dirty="0">
                          <a:solidFill>
                            <a:srgbClr val="FF0000"/>
                          </a:solidFill>
                        </a:rPr>
                        <a:t>MVHR</a:t>
                      </a:r>
                    </a:p>
                    <a:p>
                      <a:r>
                        <a:rPr lang="en-GB" baseline="0">
                          <a:solidFill>
                            <a:srgbClr val="FF0000"/>
                          </a:solidFill>
                        </a:rPr>
                        <a:t>Double Glazing</a:t>
                      </a:r>
                      <a:endParaRPr lang="en-GB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baseline="0">
                          <a:solidFill>
                            <a:srgbClr val="FF0000"/>
                          </a:solidFill>
                        </a:rPr>
                        <a:t>Enclosed </a:t>
                      </a:r>
                      <a:r>
                        <a:rPr lang="en-GB" baseline="0" dirty="0">
                          <a:solidFill>
                            <a:srgbClr val="FF0000"/>
                          </a:solidFill>
                        </a:rPr>
                        <a:t>Walkways</a:t>
                      </a:r>
                    </a:p>
                    <a:p>
                      <a:r>
                        <a:rPr lang="en-GB" baseline="0">
                          <a:solidFill>
                            <a:srgbClr val="FF0000"/>
                          </a:solidFill>
                        </a:rPr>
                        <a:t>Not </a:t>
                      </a:r>
                      <a:r>
                        <a:rPr lang="en-GB" baseline="0" dirty="0">
                          <a:solidFill>
                            <a:srgbClr val="FF0000"/>
                          </a:solidFill>
                        </a:rPr>
                        <a:t>Complete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583" name="Picture 7" descr="http://c8.alamy.com/comp/ERJN3J/bentinck-court-high-rise-flats-in-sneinton-nottingham-nottinghamshire-ERJN3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6" r="3082" b="8699"/>
          <a:stretch/>
        </p:blipFill>
        <p:spPr bwMode="auto">
          <a:xfrm>
            <a:off x="739096" y="1936748"/>
            <a:ext cx="2563095" cy="22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ttp://www.agilityeco.co.uk/sites/default/files/styles/page_slider/public/slides/exeter_road.jpg?itok=8wwE-jhf&amp;c=f12c9aa4df408e0b8a30fdb6fc99864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-2108" r="43572"/>
          <a:stretch/>
        </p:blipFill>
        <p:spPr bwMode="auto">
          <a:xfrm>
            <a:off x="3713060" y="4167595"/>
            <a:ext cx="2027274" cy="24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http://www.passivhaustrust.org.uk/UserFiles/Image/Projects/wilmcote/ECD-Wilmcote-House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85" y="1474379"/>
            <a:ext cx="2614447" cy="196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Property overview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28" r="70614" b="69665"/>
          <a:stretch/>
        </p:blipFill>
        <p:spPr>
          <a:xfrm>
            <a:off x="4173737" y="1466552"/>
            <a:ext cx="4498082" cy="1894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6394" t="33853" r="26678" b="15153"/>
          <a:stretch/>
        </p:blipFill>
        <p:spPr>
          <a:xfrm>
            <a:off x="6623164" y="3360667"/>
            <a:ext cx="2271252" cy="334604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404703"/>
              </p:ext>
            </p:extLst>
          </p:nvPr>
        </p:nvGraphicFramePr>
        <p:xfrm>
          <a:off x="622300" y="4963019"/>
          <a:ext cx="29374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Building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Properties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Enfield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Portsmouth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Nottingham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388" t="19090" r="31545" b="23120"/>
          <a:stretch/>
        </p:blipFill>
        <p:spPr>
          <a:xfrm>
            <a:off x="3559752" y="3360667"/>
            <a:ext cx="3063412" cy="254725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31890"/>
              </p:ext>
            </p:extLst>
          </p:nvPr>
        </p:nvGraphicFramePr>
        <p:xfrm>
          <a:off x="638462" y="1877307"/>
          <a:ext cx="284768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Data collection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1* Electricity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3* T&amp;RH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3* </a:t>
                      </a:r>
                      <a:r>
                        <a:rPr lang="en-GB"/>
                        <a:t>PIR Occupancy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1*</a:t>
                      </a:r>
                      <a:r>
                        <a:rPr lang="en-GB" baseline="0" dirty="0"/>
                        <a:t> CO</a:t>
                      </a:r>
                      <a:r>
                        <a:rPr lang="en-GB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/>
                        <a:t>Occupancy assessment</a:t>
                      </a:r>
                      <a:endParaRPr lang="en-GB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/>
                        <a:t>EPC</a:t>
                      </a:r>
                      <a:r>
                        <a:rPr lang="en-GB" baseline="0"/>
                        <a:t>, Green </a:t>
                      </a:r>
                      <a:r>
                        <a:rPr lang="en-GB" baseline="0" dirty="0"/>
                        <a:t>Deal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88249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First Winter data analysis – Internal </a:t>
            </a:r>
            <a:r>
              <a:rPr lang="en-GB" dirty="0"/>
              <a:t>Temperature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28783912"/>
              </p:ext>
            </p:extLst>
          </p:nvPr>
        </p:nvGraphicFramePr>
        <p:xfrm>
          <a:off x="808854" y="1514476"/>
          <a:ext cx="4619489" cy="228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73251527"/>
              </p:ext>
            </p:extLst>
          </p:nvPr>
        </p:nvGraphicFramePr>
        <p:xfrm>
          <a:off x="622300" y="4122056"/>
          <a:ext cx="4619489" cy="253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03104990"/>
              </p:ext>
            </p:extLst>
          </p:nvPr>
        </p:nvGraphicFramePr>
        <p:xfrm>
          <a:off x="5167789" y="3802743"/>
          <a:ext cx="383667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78286" y="1738086"/>
            <a:ext cx="3126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Block </a:t>
            </a:r>
            <a:r>
              <a:rPr lang="en-GB" sz="1200" b="1"/>
              <a:t>1 and </a:t>
            </a:r>
            <a:r>
              <a:rPr lang="en-GB" sz="1200" b="1" dirty="0"/>
              <a:t>3</a:t>
            </a:r>
            <a:endParaRPr lang="en-GB" sz="1200" dirty="0"/>
          </a:p>
          <a:p>
            <a:r>
              <a:rPr lang="en-GB" sz="1200"/>
              <a:t>External temp coupling</a:t>
            </a:r>
            <a:endParaRPr lang="en-GB" sz="1200" dirty="0"/>
          </a:p>
          <a:p>
            <a:r>
              <a:rPr lang="en-GB" sz="1200"/>
              <a:t>Low winter </a:t>
            </a:r>
            <a:r>
              <a:rPr lang="en-GB" sz="1200" dirty="0"/>
              <a:t>temps (below CIBSE Comfort)</a:t>
            </a:r>
          </a:p>
          <a:p>
            <a:r>
              <a:rPr lang="en-GB" sz="1200" dirty="0"/>
              <a:t>High summer temp</a:t>
            </a:r>
          </a:p>
          <a:p>
            <a:r>
              <a:rPr lang="en-GB" sz="1200"/>
              <a:t>No </a:t>
            </a:r>
            <a:r>
              <a:rPr lang="en-GB" sz="1200" dirty="0"/>
              <a:t>property meets </a:t>
            </a:r>
            <a:r>
              <a:rPr lang="en-GB" sz="1200"/>
              <a:t>RdSAP assumptions</a:t>
            </a:r>
            <a:endParaRPr lang="en-GB" sz="1200" dirty="0"/>
          </a:p>
          <a:p>
            <a:endParaRPr lang="en-GB" sz="1200" dirty="0"/>
          </a:p>
          <a:p>
            <a:r>
              <a:rPr lang="en-GB" sz="1200" b="1" dirty="0"/>
              <a:t>Block 2</a:t>
            </a:r>
          </a:p>
          <a:p>
            <a:r>
              <a:rPr lang="en-GB" sz="1200"/>
              <a:t>Constant </a:t>
            </a:r>
            <a:r>
              <a:rPr lang="en-GB" sz="1200" dirty="0"/>
              <a:t>high temperatures</a:t>
            </a:r>
          </a:p>
        </p:txBody>
      </p:sp>
    </p:spTree>
    <p:extLst>
      <p:ext uri="{BB962C8B-B14F-4D97-AF65-F5344CB8AC3E}">
        <p14:creationId xmlns:p14="http://schemas.microsoft.com/office/powerpoint/2010/main" val="153630200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Heat Maps</a:t>
            </a:r>
          </a:p>
        </p:txBody>
      </p:sp>
      <p:pic>
        <p:nvPicPr>
          <p:cNvPr id="56322" name="Picture 2" descr="5WHMatrixovervie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47077" r="6383" b="28298"/>
          <a:stretch/>
        </p:blipFill>
        <p:spPr bwMode="auto">
          <a:xfrm>
            <a:off x="622300" y="1672447"/>
            <a:ext cx="5110842" cy="172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39ManCMatrixOver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47417" b="28651"/>
          <a:stretch/>
        </p:blipFill>
        <p:spPr bwMode="auto">
          <a:xfrm>
            <a:off x="435587" y="3178629"/>
            <a:ext cx="5711554" cy="170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14EnFMatrixOvervie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47815" r="4411" b="28562"/>
          <a:stretch/>
        </p:blipFill>
        <p:spPr bwMode="auto">
          <a:xfrm>
            <a:off x="800576" y="4898939"/>
            <a:ext cx="4981575" cy="161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3429" y="1799771"/>
            <a:ext cx="32657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Block 3</a:t>
            </a:r>
          </a:p>
          <a:p>
            <a:r>
              <a:rPr lang="en-GB"/>
              <a:t>Ineffective </a:t>
            </a:r>
            <a:r>
              <a:rPr lang="en-GB" dirty="0"/>
              <a:t>storage heaters</a:t>
            </a:r>
          </a:p>
          <a:p>
            <a:endParaRPr lang="en-GB" dirty="0"/>
          </a:p>
          <a:p>
            <a:r>
              <a:rPr lang="en-GB" b="1" dirty="0"/>
              <a:t>Block 1</a:t>
            </a:r>
          </a:p>
          <a:p>
            <a:r>
              <a:rPr lang="en-GB"/>
              <a:t>Consistently </a:t>
            </a:r>
            <a:r>
              <a:rPr lang="en-GB" dirty="0"/>
              <a:t>low temperatures</a:t>
            </a:r>
          </a:p>
          <a:p>
            <a:endParaRPr lang="en-GB" dirty="0"/>
          </a:p>
          <a:p>
            <a:r>
              <a:rPr lang="en-GB" b="1" dirty="0"/>
              <a:t>Block 2</a:t>
            </a:r>
            <a:endParaRPr lang="en-GB" dirty="0"/>
          </a:p>
          <a:p>
            <a:r>
              <a:rPr lang="en-GB" dirty="0"/>
              <a:t>All day high temperatures</a:t>
            </a:r>
          </a:p>
        </p:txBody>
      </p:sp>
    </p:spTree>
    <p:extLst>
      <p:ext uri="{BB962C8B-B14F-4D97-AF65-F5344CB8AC3E}">
        <p14:creationId xmlns:p14="http://schemas.microsoft.com/office/powerpoint/2010/main" val="226310270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First Winter data analysis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74293"/>
              </p:ext>
            </p:extLst>
          </p:nvPr>
        </p:nvGraphicFramePr>
        <p:xfrm>
          <a:off x="866661" y="1706426"/>
          <a:ext cx="6317910" cy="3015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2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9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Heat Loss Parameter W/m²K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Heat Loss Parameter W/m²K RdSAP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Data Quality Score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P1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2.23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2.32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P2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2.15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2.32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81%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P3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1.53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1.55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P4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1.50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1.55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61%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P5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2.58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3.00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75%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3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Mean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2.00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RdSAP: 2.15</a:t>
                      </a: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06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Standard Deviation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0.47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67455" y="1706109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473141"/>
              </p:ext>
            </p:extLst>
          </p:nvPr>
        </p:nvGraphicFramePr>
        <p:xfrm>
          <a:off x="866661" y="4988832"/>
          <a:ext cx="6317911" cy="144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0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3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Heat Loss Parameter W/m²K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Data Quality Score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N1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1.58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40%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Mean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1.58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RdSAP: 2.92</a:t>
                      </a: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Standard Deviation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N/A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67455" y="49888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kumimoji="0" lang="en-GB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67455" y="4988832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0567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First Winter data analysis </a:t>
            </a:r>
            <a:r>
              <a:rPr lang="en-GB" dirty="0"/>
              <a:t>- Electricity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82832431"/>
              </p:ext>
            </p:extLst>
          </p:nvPr>
        </p:nvGraphicFramePr>
        <p:xfrm>
          <a:off x="883557" y="4238171"/>
          <a:ext cx="4675414" cy="261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42834580"/>
              </p:ext>
            </p:extLst>
          </p:nvPr>
        </p:nvGraphicFramePr>
        <p:xfrm>
          <a:off x="1101271" y="1946502"/>
          <a:ext cx="4675414" cy="229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54057" y="1946502"/>
            <a:ext cx="2394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 </a:t>
            </a:r>
            <a:r>
              <a:rPr lang="en-GB"/>
              <a:t>predicted energy </a:t>
            </a:r>
            <a:r>
              <a:rPr lang="en-GB" dirty="0"/>
              <a:t>use, likely to lead to </a:t>
            </a:r>
            <a:r>
              <a:rPr lang="en-GB"/>
              <a:t>poor returns from insulation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55028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First Winter data analysis - Occupancy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2300" y="1901826"/>
          <a:ext cx="5531757" cy="386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54057" y="1946502"/>
            <a:ext cx="2394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High occupancy – doesn’t equate to high energy use </a:t>
            </a:r>
          </a:p>
        </p:txBody>
      </p:sp>
    </p:spTree>
    <p:extLst>
      <p:ext uri="{BB962C8B-B14F-4D97-AF65-F5344CB8AC3E}">
        <p14:creationId xmlns:p14="http://schemas.microsoft.com/office/powerpoint/2010/main" val="219101959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Design">
  <a:themeElements>
    <a:clrScheme name="Custom 11">
      <a:dk1>
        <a:srgbClr val="4D4D4D"/>
      </a:dk1>
      <a:lt1>
        <a:srgbClr val="FFFFFF"/>
      </a:lt1>
      <a:dk2>
        <a:srgbClr val="4D4D4D"/>
      </a:dk2>
      <a:lt2>
        <a:srgbClr val="988F86"/>
      </a:lt2>
      <a:accent1>
        <a:srgbClr val="C1BB00"/>
      </a:accent1>
      <a:accent2>
        <a:srgbClr val="00B8BA"/>
      </a:accent2>
      <a:accent3>
        <a:srgbClr val="4BBBEB"/>
      </a:accent3>
      <a:accent4>
        <a:srgbClr val="404040"/>
      </a:accent4>
      <a:accent5>
        <a:srgbClr val="A9DEE6"/>
      </a:accent5>
      <a:accent6>
        <a:srgbClr val="00B8BA"/>
      </a:accent6>
      <a:hlink>
        <a:srgbClr val="4BBBEB"/>
      </a:hlink>
      <a:folHlink>
        <a:srgbClr val="A9DEE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4D4D4D"/>
        </a:dk1>
        <a:lt1>
          <a:srgbClr val="FFFFFF"/>
        </a:lt1>
        <a:dk2>
          <a:srgbClr val="4D4D4D"/>
        </a:dk2>
        <a:lt2>
          <a:srgbClr val="988F86"/>
        </a:lt2>
        <a:accent1>
          <a:srgbClr val="C1BB00"/>
        </a:accent1>
        <a:accent2>
          <a:srgbClr val="00C0B5"/>
        </a:accent2>
        <a:accent3>
          <a:srgbClr val="FFFFFF"/>
        </a:accent3>
        <a:accent4>
          <a:srgbClr val="404040"/>
        </a:accent4>
        <a:accent5>
          <a:srgbClr val="DDDAAA"/>
        </a:accent5>
        <a:accent6>
          <a:srgbClr val="00AEA4"/>
        </a:accent6>
        <a:hlink>
          <a:srgbClr val="0099CC"/>
        </a:hlink>
        <a:folHlink>
          <a:srgbClr val="A1DE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</Template>
  <TotalTime>365</TotalTime>
  <Words>1405</Words>
  <Application>Microsoft Office PowerPoint</Application>
  <PresentationFormat>On-screen Show (4:3)</PresentationFormat>
  <Paragraphs>543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Times New Roman</vt:lpstr>
      <vt:lpstr>Default Design</vt:lpstr>
      <vt:lpstr>BRE: urbaneer findings</vt:lpstr>
      <vt:lpstr>Three tower blocks</vt:lpstr>
      <vt:lpstr>Three tower blocks</vt:lpstr>
      <vt:lpstr>Property overview</vt:lpstr>
      <vt:lpstr>First Winter data analysis – Internal Temperature</vt:lpstr>
      <vt:lpstr>Heat Maps</vt:lpstr>
      <vt:lpstr>First Winter data analysis</vt:lpstr>
      <vt:lpstr>First Winter data analysis - Electricity use</vt:lpstr>
      <vt:lpstr>First Winter data analysis - Occupancy</vt:lpstr>
      <vt:lpstr>Second Winter data Analysis Internal Temperatures - Block 1</vt:lpstr>
      <vt:lpstr>Second Winter data Analysis Internal Temperatures - Block 2</vt:lpstr>
      <vt:lpstr>CO2 Levels – Block  1</vt:lpstr>
      <vt:lpstr>CO2 Levels – Block  2</vt:lpstr>
      <vt:lpstr>Humidity -  Block 1</vt:lpstr>
      <vt:lpstr>Humidity -  Block 2</vt:lpstr>
      <vt:lpstr>Mould risk</vt:lpstr>
      <vt:lpstr>Energy use – Block 2</vt:lpstr>
      <vt:lpstr>Retrofit summary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BRE: Urbaneer presentation</dc:title>
  <dc:creator>Robbie Thompson</dc:creator>
  <cp:lastModifiedBy>Joe</cp:lastModifiedBy>
  <cp:revision>23</cp:revision>
  <dcterms:created xsi:type="dcterms:W3CDTF">2016-07-14T12:06:28Z</dcterms:created>
  <dcterms:modified xsi:type="dcterms:W3CDTF">2016-07-15T06:24:19Z</dcterms:modified>
</cp:coreProperties>
</file>