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0F6D2-FFA7-49D1-B381-AD8AADADFA0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9E3C-C3FD-4785-A092-8F60D5AA7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14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18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98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1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70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9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50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68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4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0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5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D2BFA-D928-4CB2-9407-BF3A8A556D16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A4BD-9A30-4311-942D-4DDEA60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8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815" y="368247"/>
            <a:ext cx="2494371" cy="3240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79512" y="5445224"/>
            <a:ext cx="8712968" cy="0"/>
          </a:xfrm>
          <a:prstGeom prst="line">
            <a:avLst/>
          </a:prstGeom>
          <a:ln w="25400">
            <a:solidFill>
              <a:srgbClr val="7D7E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System\OutlookTemp\dec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61248"/>
            <a:ext cx="1512168" cy="100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634833"/>
            <a:ext cx="1440160" cy="962519"/>
          </a:xfrm>
          <a:prstGeom prst="rect">
            <a:avLst/>
          </a:prstGeom>
        </p:spPr>
      </p:pic>
      <p:pic>
        <p:nvPicPr>
          <p:cNvPr id="1027" name="Picture 3" descr="H:\System\OutlookTemp\br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93" y="5781024"/>
            <a:ext cx="1219613" cy="76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71700" y="335699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D7E7E"/>
                </a:solidFill>
                <a:latin typeface="+mj-lt"/>
              </a:rPr>
              <a:t>Practicalities and challenges of monitoring and measuring – lessons learned for pre-retrofit analysis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7884" y="458112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D7E7E"/>
                </a:solidFill>
                <a:latin typeface="+mj-lt"/>
              </a:rPr>
              <a:t>Nick </a:t>
            </a:r>
            <a:r>
              <a:rPr lang="en-GB" b="1" dirty="0" err="1">
                <a:solidFill>
                  <a:srgbClr val="7D7E7E"/>
                </a:solidFill>
                <a:latin typeface="+mj-lt"/>
              </a:rPr>
              <a:t>Ainger</a:t>
            </a:r>
            <a:endParaRPr lang="en-GB" b="1" dirty="0">
              <a:solidFill>
                <a:srgbClr val="7D7E7E"/>
              </a:solidFill>
              <a:latin typeface="+mj-lt"/>
            </a:endParaRPr>
          </a:p>
          <a:p>
            <a:pPr algn="ctr"/>
            <a:r>
              <a:rPr lang="en-GB" b="1" dirty="0" err="1">
                <a:solidFill>
                  <a:srgbClr val="7D7E7E"/>
                </a:solidFill>
                <a:latin typeface="+mj-lt"/>
              </a:rPr>
              <a:t>AgilitySurvey</a:t>
            </a:r>
            <a:endParaRPr lang="en-GB" b="1" dirty="0">
              <a:solidFill>
                <a:srgbClr val="7D7E7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64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9512" y="116632"/>
            <a:ext cx="8964488" cy="1872208"/>
            <a:chOff x="179512" y="116632"/>
            <a:chExt cx="8964488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16632"/>
              <a:ext cx="1441353" cy="1872208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1619672" y="1412776"/>
              <a:ext cx="7524328" cy="0"/>
            </a:xfrm>
            <a:prstGeom prst="line">
              <a:avLst/>
            </a:prstGeom>
            <a:ln w="25400">
              <a:solidFill>
                <a:srgbClr val="7D7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763688" y="40466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latin typeface="+mj-lt"/>
              </a:rPr>
              <a:t>Monitoring 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988840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Energy use and internal/external environments were monitored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Three different systems were trialled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Systems 1 &amp; 2: used customers’ Wi-Fi and were powered by a mains plug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System 3: is GPRS enabled and hardwired into the mains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All systems required access to the residents’ homes and included: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A CT clamp to monitor electricity consumption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A sensor for temperature, humidity and CO</a:t>
            </a:r>
            <a:r>
              <a:rPr lang="en-GB" sz="2200" baseline="-25000" dirty="0"/>
              <a:t>2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A hub to collect and transmit the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An external environment sensor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The installation process and equipment used is critical to ensure the quality of data collected</a:t>
            </a:r>
          </a:p>
        </p:txBody>
      </p:sp>
    </p:spTree>
    <p:extLst>
      <p:ext uri="{BB962C8B-B14F-4D97-AF65-F5344CB8AC3E}">
        <p14:creationId xmlns:p14="http://schemas.microsoft.com/office/powerpoint/2010/main" val="239629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9512" y="116632"/>
            <a:ext cx="8964488" cy="1872208"/>
            <a:chOff x="179512" y="116632"/>
            <a:chExt cx="8964488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16632"/>
              <a:ext cx="1441353" cy="1872208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1619672" y="1412776"/>
              <a:ext cx="7524328" cy="0"/>
            </a:xfrm>
            <a:prstGeom prst="line">
              <a:avLst/>
            </a:prstGeom>
            <a:ln w="25400">
              <a:solidFill>
                <a:srgbClr val="7D7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763688" y="40466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latin typeface="+mj-lt"/>
              </a:rPr>
              <a:t>Issues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988840"/>
            <a:ext cx="79208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Problems were caused both by limitations of the equipment used and with residents’ interaction with the kit and the project team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Technical issues were often compounded by lack of resident buy-in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Resident problems included: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Internet disconnection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Unplugging the kit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Being unable to gain access to repair issues (plugging back in, changing batteries, reconnecting to Wi-Fi)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7269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9512" y="116632"/>
            <a:ext cx="8964488" cy="1872208"/>
            <a:chOff x="179512" y="116632"/>
            <a:chExt cx="8964488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16632"/>
              <a:ext cx="1441353" cy="1872208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1619672" y="1412776"/>
              <a:ext cx="7524328" cy="0"/>
            </a:xfrm>
            <a:prstGeom prst="line">
              <a:avLst/>
            </a:prstGeom>
            <a:ln w="25400">
              <a:solidFill>
                <a:srgbClr val="7D7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763688" y="40466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latin typeface="+mj-lt"/>
              </a:rPr>
              <a:t>Lesson learned – tenant engagement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988840"/>
            <a:ext cx="792088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Residents need to be fully engaged with the project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If incentives are used these should be conditional on maintaining the equipment and allowing access when needed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There should be some guidance provided with basic maintenance instructions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A sticker with contact details on the equipment itself is a good way to ensure residents know who to contact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3677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9512" y="116632"/>
            <a:ext cx="8964488" cy="1872208"/>
            <a:chOff x="179512" y="116632"/>
            <a:chExt cx="8964488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16632"/>
              <a:ext cx="1441353" cy="1872208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1619672" y="1412776"/>
              <a:ext cx="7524328" cy="0"/>
            </a:xfrm>
            <a:prstGeom prst="line">
              <a:avLst/>
            </a:prstGeom>
            <a:ln w="25400">
              <a:solidFill>
                <a:srgbClr val="7D7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763688" y="40466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latin typeface="+mj-lt"/>
              </a:rPr>
              <a:t>Lesson learned – kit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988840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Having a reliable system can mitigate the need for resident involvement which increases reliability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The third system we used is more robust and has resulted in fewer issues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The most common issues with the first system were: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Residents broadband being disconnected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200" dirty="0"/>
              <a:t>Residents unplugging the equipment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By having a system with GPRS connectivity which is hardwired into the mains these issues are prevented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This was a more involved install process (an electrician was required) but has resulted in less time being spent rectifying problems and therefore proved to be more cost effective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8425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9512" y="116632"/>
            <a:ext cx="8964488" cy="1872208"/>
            <a:chOff x="179512" y="116632"/>
            <a:chExt cx="8964488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16632"/>
              <a:ext cx="1441353" cy="1872208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1619672" y="1412776"/>
              <a:ext cx="7524328" cy="0"/>
            </a:xfrm>
            <a:prstGeom prst="line">
              <a:avLst/>
            </a:prstGeom>
            <a:ln w="25400">
              <a:solidFill>
                <a:srgbClr val="7D7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763688" y="40466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latin typeface="+mj-lt"/>
              </a:rPr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725192"/>
            <a:ext cx="79208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/>
              <a:t>Tenants eager to participate coupled with the latest self-managing equipment results in sufficient and meaningful data collection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200" dirty="0"/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0778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350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Springham</dc:creator>
  <cp:lastModifiedBy>Joe</cp:lastModifiedBy>
  <cp:revision>20</cp:revision>
  <dcterms:created xsi:type="dcterms:W3CDTF">2016-07-11T11:06:16Z</dcterms:created>
  <dcterms:modified xsi:type="dcterms:W3CDTF">2016-07-15T06:25:01Z</dcterms:modified>
</cp:coreProperties>
</file>